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5"/>
  </p:notesMasterIdLst>
  <p:handoutMasterIdLst>
    <p:handoutMasterId r:id="rId46"/>
  </p:handoutMasterIdLst>
  <p:sldIdLst>
    <p:sldId id="256" r:id="rId2"/>
    <p:sldId id="277" r:id="rId3"/>
    <p:sldId id="343" r:id="rId4"/>
    <p:sldId id="315" r:id="rId5"/>
    <p:sldId id="320" r:id="rId6"/>
    <p:sldId id="332" r:id="rId7"/>
    <p:sldId id="329" r:id="rId8"/>
    <p:sldId id="331" r:id="rId9"/>
    <p:sldId id="330" r:id="rId10"/>
    <p:sldId id="341" r:id="rId11"/>
    <p:sldId id="322" r:id="rId12"/>
    <p:sldId id="342" r:id="rId13"/>
    <p:sldId id="344" r:id="rId14"/>
    <p:sldId id="345" r:id="rId15"/>
    <p:sldId id="323" r:id="rId16"/>
    <p:sldId id="324" r:id="rId17"/>
    <p:sldId id="326" r:id="rId18"/>
    <p:sldId id="325" r:id="rId19"/>
    <p:sldId id="261" r:id="rId20"/>
    <p:sldId id="259" r:id="rId21"/>
    <p:sldId id="319" r:id="rId22"/>
    <p:sldId id="270" r:id="rId23"/>
    <p:sldId id="264" r:id="rId24"/>
    <p:sldId id="268" r:id="rId25"/>
    <p:sldId id="269" r:id="rId26"/>
    <p:sldId id="316" r:id="rId27"/>
    <p:sldId id="317" r:id="rId28"/>
    <p:sldId id="318" r:id="rId29"/>
    <p:sldId id="272" r:id="rId30"/>
    <p:sldId id="321" r:id="rId31"/>
    <p:sldId id="275" r:id="rId32"/>
    <p:sldId id="276" r:id="rId33"/>
    <p:sldId id="333" r:id="rId34"/>
    <p:sldId id="334" r:id="rId35"/>
    <p:sldId id="271" r:id="rId36"/>
    <p:sldId id="274" r:id="rId37"/>
    <p:sldId id="338" r:id="rId38"/>
    <p:sldId id="339" r:id="rId39"/>
    <p:sldId id="335" r:id="rId40"/>
    <p:sldId id="336" r:id="rId41"/>
    <p:sldId id="337" r:id="rId42"/>
    <p:sldId id="267" r:id="rId43"/>
    <p:sldId id="340" r:id="rId44"/>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33" autoAdjust="0"/>
  </p:normalViewPr>
  <p:slideViewPr>
    <p:cSldViewPr>
      <p:cViewPr varScale="1">
        <p:scale>
          <a:sx n="86" d="100"/>
          <a:sy n="86" d="100"/>
        </p:scale>
        <p:origin x="-1092" y="-90"/>
      </p:cViewPr>
      <p:guideLst>
        <p:guide orient="horz" pos="2160"/>
        <p:guide pos="2880"/>
      </p:guideLst>
    </p:cSldViewPr>
  </p:slideViewPr>
  <p:outlineViewPr>
    <p:cViewPr>
      <p:scale>
        <a:sx n="33" d="100"/>
        <a:sy n="33" d="100"/>
      </p:scale>
      <p:origin x="0" y="10854"/>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6043C-7386-45C5-B0EC-78037FA7F5AB}" type="doc">
      <dgm:prSet loTypeId="urn:microsoft.com/office/officeart/2005/8/layout/cycle8" loCatId="cycle" qsTypeId="urn:microsoft.com/office/officeart/2005/8/quickstyle/simple1" qsCatId="simple" csTypeId="urn:microsoft.com/office/officeart/2005/8/colors/accent1_2" csCatId="accent1" phldr="1"/>
      <dgm:spPr/>
    </dgm:pt>
    <dgm:pt modelId="{0EB9A830-CB41-4014-9271-17F8B7AE55E7}">
      <dgm:prSet phldrT="[Text]"/>
      <dgm:spPr/>
      <dgm:t>
        <a:bodyPr/>
        <a:lstStyle/>
        <a:p>
          <a:r>
            <a:rPr lang="en-US" dirty="0" smtClean="0"/>
            <a:t>Talent</a:t>
          </a:r>
          <a:endParaRPr lang="en-US" dirty="0"/>
        </a:p>
      </dgm:t>
    </dgm:pt>
    <dgm:pt modelId="{CCDC2496-083E-481E-A72E-C22CE67BCE51}" type="parTrans" cxnId="{782C8732-8A7B-443B-BC13-FF8B092728E6}">
      <dgm:prSet/>
      <dgm:spPr/>
      <dgm:t>
        <a:bodyPr/>
        <a:lstStyle/>
        <a:p>
          <a:endParaRPr lang="en-US"/>
        </a:p>
      </dgm:t>
    </dgm:pt>
    <dgm:pt modelId="{39E76903-DD7A-48E4-BBA8-91963B84171F}" type="sibTrans" cxnId="{782C8732-8A7B-443B-BC13-FF8B092728E6}">
      <dgm:prSet/>
      <dgm:spPr/>
      <dgm:t>
        <a:bodyPr/>
        <a:lstStyle/>
        <a:p>
          <a:endParaRPr lang="en-US"/>
        </a:p>
      </dgm:t>
    </dgm:pt>
    <dgm:pt modelId="{FEC5EABC-EF1C-4463-906B-432B4E284B49}">
      <dgm:prSet phldrT="[Text]"/>
      <dgm:spPr/>
      <dgm:t>
        <a:bodyPr/>
        <a:lstStyle/>
        <a:p>
          <a:r>
            <a:rPr lang="en-US" dirty="0" smtClean="0"/>
            <a:t>Independent</a:t>
          </a:r>
          <a:endParaRPr lang="en-US" dirty="0"/>
        </a:p>
      </dgm:t>
    </dgm:pt>
    <dgm:pt modelId="{8FFE86AA-7AAA-4A8A-AE39-01B0330E591B}" type="parTrans" cxnId="{DAC4EB83-4772-4510-A285-2C3CC0E67740}">
      <dgm:prSet/>
      <dgm:spPr/>
      <dgm:t>
        <a:bodyPr/>
        <a:lstStyle/>
        <a:p>
          <a:endParaRPr lang="en-US"/>
        </a:p>
      </dgm:t>
    </dgm:pt>
    <dgm:pt modelId="{B7764DA9-F025-40C6-81E7-8EBB56D9DA5B}" type="sibTrans" cxnId="{DAC4EB83-4772-4510-A285-2C3CC0E67740}">
      <dgm:prSet/>
      <dgm:spPr/>
      <dgm:t>
        <a:bodyPr/>
        <a:lstStyle/>
        <a:p>
          <a:endParaRPr lang="en-US"/>
        </a:p>
      </dgm:t>
    </dgm:pt>
    <dgm:pt modelId="{6DE703E5-A015-4B36-BCBE-85E6D522F5B4}">
      <dgm:prSet phldrT="[Text]"/>
      <dgm:spPr/>
      <dgm:t>
        <a:bodyPr/>
        <a:lstStyle/>
        <a:p>
          <a:r>
            <a:rPr lang="en-US" dirty="0" smtClean="0"/>
            <a:t>Merit</a:t>
          </a:r>
          <a:endParaRPr lang="en-US" dirty="0"/>
        </a:p>
      </dgm:t>
    </dgm:pt>
    <dgm:pt modelId="{534146C6-28FA-4CAA-B43F-CCAA7C893072}" type="parTrans" cxnId="{D568E6BF-4119-4098-B021-2630877943E1}">
      <dgm:prSet/>
      <dgm:spPr/>
      <dgm:t>
        <a:bodyPr/>
        <a:lstStyle/>
        <a:p>
          <a:endParaRPr lang="en-US"/>
        </a:p>
      </dgm:t>
    </dgm:pt>
    <dgm:pt modelId="{7936A736-D92A-40CB-B964-B7FD341ADC09}" type="sibTrans" cxnId="{D568E6BF-4119-4098-B021-2630877943E1}">
      <dgm:prSet/>
      <dgm:spPr/>
      <dgm:t>
        <a:bodyPr/>
        <a:lstStyle/>
        <a:p>
          <a:endParaRPr lang="en-US"/>
        </a:p>
      </dgm:t>
    </dgm:pt>
    <dgm:pt modelId="{0B8324A8-6490-4EB7-9710-4ADA97205C05}" type="pres">
      <dgm:prSet presAssocID="{3B86043C-7386-45C5-B0EC-78037FA7F5AB}" presName="compositeShape" presStyleCnt="0">
        <dgm:presLayoutVars>
          <dgm:chMax val="7"/>
          <dgm:dir/>
          <dgm:resizeHandles val="exact"/>
        </dgm:presLayoutVars>
      </dgm:prSet>
      <dgm:spPr/>
    </dgm:pt>
    <dgm:pt modelId="{A30CAAF0-2AD7-4FDF-B6AB-603B13534F1C}" type="pres">
      <dgm:prSet presAssocID="{3B86043C-7386-45C5-B0EC-78037FA7F5AB}" presName="wedge1" presStyleLbl="node1" presStyleIdx="0" presStyleCnt="3"/>
      <dgm:spPr/>
      <dgm:t>
        <a:bodyPr/>
        <a:lstStyle/>
        <a:p>
          <a:endParaRPr lang="en-US"/>
        </a:p>
      </dgm:t>
    </dgm:pt>
    <dgm:pt modelId="{712291CA-6044-47B3-B8C5-449C3ACACDAD}" type="pres">
      <dgm:prSet presAssocID="{3B86043C-7386-45C5-B0EC-78037FA7F5AB}" presName="dummy1a" presStyleCnt="0"/>
      <dgm:spPr/>
    </dgm:pt>
    <dgm:pt modelId="{88C008F2-087D-475C-97EA-E2E4BC7E9BE6}" type="pres">
      <dgm:prSet presAssocID="{3B86043C-7386-45C5-B0EC-78037FA7F5AB}" presName="dummy1b" presStyleCnt="0"/>
      <dgm:spPr/>
    </dgm:pt>
    <dgm:pt modelId="{16150FF4-EC9F-448A-BB8A-F1A892619F1A}" type="pres">
      <dgm:prSet presAssocID="{3B86043C-7386-45C5-B0EC-78037FA7F5AB}" presName="wedge1Tx" presStyleLbl="node1" presStyleIdx="0" presStyleCnt="3">
        <dgm:presLayoutVars>
          <dgm:chMax val="0"/>
          <dgm:chPref val="0"/>
          <dgm:bulletEnabled val="1"/>
        </dgm:presLayoutVars>
      </dgm:prSet>
      <dgm:spPr/>
      <dgm:t>
        <a:bodyPr/>
        <a:lstStyle/>
        <a:p>
          <a:endParaRPr lang="en-US"/>
        </a:p>
      </dgm:t>
    </dgm:pt>
    <dgm:pt modelId="{C5F63FFD-26C3-486A-ADED-630DA249A161}" type="pres">
      <dgm:prSet presAssocID="{3B86043C-7386-45C5-B0EC-78037FA7F5AB}" presName="wedge2" presStyleLbl="node1" presStyleIdx="1" presStyleCnt="3"/>
      <dgm:spPr/>
      <dgm:t>
        <a:bodyPr/>
        <a:lstStyle/>
        <a:p>
          <a:endParaRPr lang="en-US"/>
        </a:p>
      </dgm:t>
    </dgm:pt>
    <dgm:pt modelId="{63F4206E-45A9-4260-BA08-928926EEEEC7}" type="pres">
      <dgm:prSet presAssocID="{3B86043C-7386-45C5-B0EC-78037FA7F5AB}" presName="dummy2a" presStyleCnt="0"/>
      <dgm:spPr/>
    </dgm:pt>
    <dgm:pt modelId="{A658EABE-0F5E-449C-8C96-B37CA651C653}" type="pres">
      <dgm:prSet presAssocID="{3B86043C-7386-45C5-B0EC-78037FA7F5AB}" presName="dummy2b" presStyleCnt="0"/>
      <dgm:spPr/>
    </dgm:pt>
    <dgm:pt modelId="{FE0E00F1-C732-488B-B4C9-9BBBE5BEA4C8}" type="pres">
      <dgm:prSet presAssocID="{3B86043C-7386-45C5-B0EC-78037FA7F5AB}" presName="wedge2Tx" presStyleLbl="node1" presStyleIdx="1" presStyleCnt="3">
        <dgm:presLayoutVars>
          <dgm:chMax val="0"/>
          <dgm:chPref val="0"/>
          <dgm:bulletEnabled val="1"/>
        </dgm:presLayoutVars>
      </dgm:prSet>
      <dgm:spPr/>
      <dgm:t>
        <a:bodyPr/>
        <a:lstStyle/>
        <a:p>
          <a:endParaRPr lang="en-US"/>
        </a:p>
      </dgm:t>
    </dgm:pt>
    <dgm:pt modelId="{99326FFF-9AC5-4B13-8820-5BB4FCE90CF2}" type="pres">
      <dgm:prSet presAssocID="{3B86043C-7386-45C5-B0EC-78037FA7F5AB}" presName="wedge3" presStyleLbl="node1" presStyleIdx="2" presStyleCnt="3"/>
      <dgm:spPr/>
      <dgm:t>
        <a:bodyPr/>
        <a:lstStyle/>
        <a:p>
          <a:endParaRPr lang="en-US"/>
        </a:p>
      </dgm:t>
    </dgm:pt>
    <dgm:pt modelId="{5534A248-6D43-40F1-92AD-D152ABBA440C}" type="pres">
      <dgm:prSet presAssocID="{3B86043C-7386-45C5-B0EC-78037FA7F5AB}" presName="dummy3a" presStyleCnt="0"/>
      <dgm:spPr/>
    </dgm:pt>
    <dgm:pt modelId="{E3BF770D-D578-4F07-9BEA-D0A90F129D98}" type="pres">
      <dgm:prSet presAssocID="{3B86043C-7386-45C5-B0EC-78037FA7F5AB}" presName="dummy3b" presStyleCnt="0"/>
      <dgm:spPr/>
    </dgm:pt>
    <dgm:pt modelId="{66BC9AD6-97C7-408E-A60E-7736F2C53D4B}" type="pres">
      <dgm:prSet presAssocID="{3B86043C-7386-45C5-B0EC-78037FA7F5AB}" presName="wedge3Tx" presStyleLbl="node1" presStyleIdx="2" presStyleCnt="3">
        <dgm:presLayoutVars>
          <dgm:chMax val="0"/>
          <dgm:chPref val="0"/>
          <dgm:bulletEnabled val="1"/>
        </dgm:presLayoutVars>
      </dgm:prSet>
      <dgm:spPr/>
      <dgm:t>
        <a:bodyPr/>
        <a:lstStyle/>
        <a:p>
          <a:endParaRPr lang="en-US"/>
        </a:p>
      </dgm:t>
    </dgm:pt>
    <dgm:pt modelId="{DA959271-BB3B-4A33-924A-38A016125832}" type="pres">
      <dgm:prSet presAssocID="{39E76903-DD7A-48E4-BBA8-91963B84171F}" presName="arrowWedge1" presStyleLbl="fgSibTrans2D1" presStyleIdx="0" presStyleCnt="3"/>
      <dgm:spPr/>
    </dgm:pt>
    <dgm:pt modelId="{4744910A-F875-4E94-9A9E-7C9648632ECE}" type="pres">
      <dgm:prSet presAssocID="{B7764DA9-F025-40C6-81E7-8EBB56D9DA5B}" presName="arrowWedge2" presStyleLbl="fgSibTrans2D1" presStyleIdx="1" presStyleCnt="3"/>
      <dgm:spPr/>
    </dgm:pt>
    <dgm:pt modelId="{C814BECF-A7A9-4F57-84CE-2358F8E5884F}" type="pres">
      <dgm:prSet presAssocID="{7936A736-D92A-40CB-B964-B7FD341ADC09}" presName="arrowWedge3" presStyleLbl="fgSibTrans2D1" presStyleIdx="2" presStyleCnt="3"/>
      <dgm:spPr/>
    </dgm:pt>
  </dgm:ptLst>
  <dgm:cxnLst>
    <dgm:cxn modelId="{6F05A1F8-34FE-470A-9647-F92D89023546}" type="presOf" srcId="{6DE703E5-A015-4B36-BCBE-85E6D522F5B4}" destId="{66BC9AD6-97C7-408E-A60E-7736F2C53D4B}" srcOrd="1" destOrd="0" presId="urn:microsoft.com/office/officeart/2005/8/layout/cycle8"/>
    <dgm:cxn modelId="{D568E6BF-4119-4098-B021-2630877943E1}" srcId="{3B86043C-7386-45C5-B0EC-78037FA7F5AB}" destId="{6DE703E5-A015-4B36-BCBE-85E6D522F5B4}" srcOrd="2" destOrd="0" parTransId="{534146C6-28FA-4CAA-B43F-CCAA7C893072}" sibTransId="{7936A736-D92A-40CB-B964-B7FD341ADC09}"/>
    <dgm:cxn modelId="{6DAF4AA1-BFE4-4323-B566-8E2E869F4607}" type="presOf" srcId="{FEC5EABC-EF1C-4463-906B-432B4E284B49}" destId="{C5F63FFD-26C3-486A-ADED-630DA249A161}" srcOrd="0" destOrd="0" presId="urn:microsoft.com/office/officeart/2005/8/layout/cycle8"/>
    <dgm:cxn modelId="{E80E9A96-AF4F-412A-8865-9DF40005E119}" type="presOf" srcId="{6DE703E5-A015-4B36-BCBE-85E6D522F5B4}" destId="{99326FFF-9AC5-4B13-8820-5BB4FCE90CF2}" srcOrd="0" destOrd="0" presId="urn:microsoft.com/office/officeart/2005/8/layout/cycle8"/>
    <dgm:cxn modelId="{D64215E1-972A-4337-A10E-18E041C418E8}" type="presOf" srcId="{FEC5EABC-EF1C-4463-906B-432B4E284B49}" destId="{FE0E00F1-C732-488B-B4C9-9BBBE5BEA4C8}" srcOrd="1" destOrd="0" presId="urn:microsoft.com/office/officeart/2005/8/layout/cycle8"/>
    <dgm:cxn modelId="{C0E47BA0-FCFC-4361-BE64-C5BD85908C65}" type="presOf" srcId="{0EB9A830-CB41-4014-9271-17F8B7AE55E7}" destId="{16150FF4-EC9F-448A-BB8A-F1A892619F1A}" srcOrd="1" destOrd="0" presId="urn:microsoft.com/office/officeart/2005/8/layout/cycle8"/>
    <dgm:cxn modelId="{5371C4DA-FC9F-46BB-BC85-21DD83051571}" type="presOf" srcId="{3B86043C-7386-45C5-B0EC-78037FA7F5AB}" destId="{0B8324A8-6490-4EB7-9710-4ADA97205C05}" srcOrd="0" destOrd="0" presId="urn:microsoft.com/office/officeart/2005/8/layout/cycle8"/>
    <dgm:cxn modelId="{77E74E52-DD83-4C02-9829-6C425F6D54D2}" type="presOf" srcId="{0EB9A830-CB41-4014-9271-17F8B7AE55E7}" destId="{A30CAAF0-2AD7-4FDF-B6AB-603B13534F1C}" srcOrd="0" destOrd="0" presId="urn:microsoft.com/office/officeart/2005/8/layout/cycle8"/>
    <dgm:cxn modelId="{782C8732-8A7B-443B-BC13-FF8B092728E6}" srcId="{3B86043C-7386-45C5-B0EC-78037FA7F5AB}" destId="{0EB9A830-CB41-4014-9271-17F8B7AE55E7}" srcOrd="0" destOrd="0" parTransId="{CCDC2496-083E-481E-A72E-C22CE67BCE51}" sibTransId="{39E76903-DD7A-48E4-BBA8-91963B84171F}"/>
    <dgm:cxn modelId="{DAC4EB83-4772-4510-A285-2C3CC0E67740}" srcId="{3B86043C-7386-45C5-B0EC-78037FA7F5AB}" destId="{FEC5EABC-EF1C-4463-906B-432B4E284B49}" srcOrd="1" destOrd="0" parTransId="{8FFE86AA-7AAA-4A8A-AE39-01B0330E591B}" sibTransId="{B7764DA9-F025-40C6-81E7-8EBB56D9DA5B}"/>
    <dgm:cxn modelId="{7B87689D-FF05-4CAB-B16B-F8947CC3603F}" type="presParOf" srcId="{0B8324A8-6490-4EB7-9710-4ADA97205C05}" destId="{A30CAAF0-2AD7-4FDF-B6AB-603B13534F1C}" srcOrd="0" destOrd="0" presId="urn:microsoft.com/office/officeart/2005/8/layout/cycle8"/>
    <dgm:cxn modelId="{E53948F0-8CFE-45A3-8458-E5562D3AE4EB}" type="presParOf" srcId="{0B8324A8-6490-4EB7-9710-4ADA97205C05}" destId="{712291CA-6044-47B3-B8C5-449C3ACACDAD}" srcOrd="1" destOrd="0" presId="urn:microsoft.com/office/officeart/2005/8/layout/cycle8"/>
    <dgm:cxn modelId="{56C68F4F-C9E5-448B-AEB4-91CE06C6D3DA}" type="presParOf" srcId="{0B8324A8-6490-4EB7-9710-4ADA97205C05}" destId="{88C008F2-087D-475C-97EA-E2E4BC7E9BE6}" srcOrd="2" destOrd="0" presId="urn:microsoft.com/office/officeart/2005/8/layout/cycle8"/>
    <dgm:cxn modelId="{B3AF6880-3F59-450C-8BA0-752A4191119A}" type="presParOf" srcId="{0B8324A8-6490-4EB7-9710-4ADA97205C05}" destId="{16150FF4-EC9F-448A-BB8A-F1A892619F1A}" srcOrd="3" destOrd="0" presId="urn:microsoft.com/office/officeart/2005/8/layout/cycle8"/>
    <dgm:cxn modelId="{5BCD2951-2994-4954-B852-1C3C46EF7773}" type="presParOf" srcId="{0B8324A8-6490-4EB7-9710-4ADA97205C05}" destId="{C5F63FFD-26C3-486A-ADED-630DA249A161}" srcOrd="4" destOrd="0" presId="urn:microsoft.com/office/officeart/2005/8/layout/cycle8"/>
    <dgm:cxn modelId="{1C89917C-1B03-467D-B142-75C4D5BC8C9B}" type="presParOf" srcId="{0B8324A8-6490-4EB7-9710-4ADA97205C05}" destId="{63F4206E-45A9-4260-BA08-928926EEEEC7}" srcOrd="5" destOrd="0" presId="urn:microsoft.com/office/officeart/2005/8/layout/cycle8"/>
    <dgm:cxn modelId="{97AAFD72-E0A3-4315-AD15-21312333F739}" type="presParOf" srcId="{0B8324A8-6490-4EB7-9710-4ADA97205C05}" destId="{A658EABE-0F5E-449C-8C96-B37CA651C653}" srcOrd="6" destOrd="0" presId="urn:microsoft.com/office/officeart/2005/8/layout/cycle8"/>
    <dgm:cxn modelId="{DD465047-D4F3-42CE-BD22-CDF92CBE449E}" type="presParOf" srcId="{0B8324A8-6490-4EB7-9710-4ADA97205C05}" destId="{FE0E00F1-C732-488B-B4C9-9BBBE5BEA4C8}" srcOrd="7" destOrd="0" presId="urn:microsoft.com/office/officeart/2005/8/layout/cycle8"/>
    <dgm:cxn modelId="{B5B293A1-3DAB-47D6-A068-86E1007CE833}" type="presParOf" srcId="{0B8324A8-6490-4EB7-9710-4ADA97205C05}" destId="{99326FFF-9AC5-4B13-8820-5BB4FCE90CF2}" srcOrd="8" destOrd="0" presId="urn:microsoft.com/office/officeart/2005/8/layout/cycle8"/>
    <dgm:cxn modelId="{47017C5D-297F-4193-8BD0-1EF8060FCE0A}" type="presParOf" srcId="{0B8324A8-6490-4EB7-9710-4ADA97205C05}" destId="{5534A248-6D43-40F1-92AD-D152ABBA440C}" srcOrd="9" destOrd="0" presId="urn:microsoft.com/office/officeart/2005/8/layout/cycle8"/>
    <dgm:cxn modelId="{B1A7DE4D-F928-498B-9EBD-D98F80352873}" type="presParOf" srcId="{0B8324A8-6490-4EB7-9710-4ADA97205C05}" destId="{E3BF770D-D578-4F07-9BEA-D0A90F129D98}" srcOrd="10" destOrd="0" presId="urn:microsoft.com/office/officeart/2005/8/layout/cycle8"/>
    <dgm:cxn modelId="{67EC95F0-A0CB-41DF-90C1-C1EF114652F9}" type="presParOf" srcId="{0B8324A8-6490-4EB7-9710-4ADA97205C05}" destId="{66BC9AD6-97C7-408E-A60E-7736F2C53D4B}" srcOrd="11" destOrd="0" presId="urn:microsoft.com/office/officeart/2005/8/layout/cycle8"/>
    <dgm:cxn modelId="{9976944C-2D98-4E68-B98D-9CD26AA77E03}" type="presParOf" srcId="{0B8324A8-6490-4EB7-9710-4ADA97205C05}" destId="{DA959271-BB3B-4A33-924A-38A016125832}" srcOrd="12" destOrd="0" presId="urn:microsoft.com/office/officeart/2005/8/layout/cycle8"/>
    <dgm:cxn modelId="{0C5A2397-01D1-49DE-B95F-B1957C20124D}" type="presParOf" srcId="{0B8324A8-6490-4EB7-9710-4ADA97205C05}" destId="{4744910A-F875-4E94-9A9E-7C9648632ECE}" srcOrd="13" destOrd="0" presId="urn:microsoft.com/office/officeart/2005/8/layout/cycle8"/>
    <dgm:cxn modelId="{CECAAC2D-88A0-4988-9875-900CD2772319}" type="presParOf" srcId="{0B8324A8-6490-4EB7-9710-4ADA97205C05}" destId="{C814BECF-A7A9-4F57-84CE-2358F8E5884F}"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6179EC-09FB-435F-85FC-93EC774DFB45}"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C60B19AE-8982-4E1B-BE0F-A02B10F073A8}">
      <dgm:prSet phldrT="[Text]"/>
      <dgm:spPr/>
      <dgm:t>
        <a:bodyPr/>
        <a:lstStyle/>
        <a:p>
          <a:r>
            <a:rPr lang="en-US" dirty="0" smtClean="0"/>
            <a:t>College Planning</a:t>
          </a:r>
          <a:endParaRPr lang="en-US" dirty="0"/>
        </a:p>
      </dgm:t>
    </dgm:pt>
    <dgm:pt modelId="{B869BEBE-6E44-4EC9-9756-1BEED7413D1F}" type="parTrans" cxnId="{FCBE220C-054B-4DEA-9ED6-D226D0ED689F}">
      <dgm:prSet/>
      <dgm:spPr/>
      <dgm:t>
        <a:bodyPr/>
        <a:lstStyle/>
        <a:p>
          <a:endParaRPr lang="en-US"/>
        </a:p>
      </dgm:t>
    </dgm:pt>
    <dgm:pt modelId="{72DBE2A0-C669-4BC4-B314-49CF583C2240}" type="sibTrans" cxnId="{FCBE220C-054B-4DEA-9ED6-D226D0ED689F}">
      <dgm:prSet/>
      <dgm:spPr/>
      <dgm:t>
        <a:bodyPr/>
        <a:lstStyle/>
        <a:p>
          <a:endParaRPr lang="en-US"/>
        </a:p>
      </dgm:t>
    </dgm:pt>
    <dgm:pt modelId="{FA71696D-A828-4A8C-B8F0-072FA57C0322}">
      <dgm:prSet phldrT="[Text]"/>
      <dgm:spPr/>
      <dgm:t>
        <a:bodyPr/>
        <a:lstStyle/>
        <a:p>
          <a:r>
            <a:rPr lang="en-US" dirty="0" smtClean="0"/>
            <a:t>Campus Life</a:t>
          </a:r>
          <a:endParaRPr lang="en-US" dirty="0"/>
        </a:p>
      </dgm:t>
    </dgm:pt>
    <dgm:pt modelId="{9E27AF7C-B3BC-4F0F-AB37-155C616EC59F}" type="parTrans" cxnId="{D92CE46E-9E17-4E3D-8ADC-54EF0C284E01}">
      <dgm:prSet/>
      <dgm:spPr/>
      <dgm:t>
        <a:bodyPr/>
        <a:lstStyle/>
        <a:p>
          <a:endParaRPr lang="en-US"/>
        </a:p>
      </dgm:t>
    </dgm:pt>
    <dgm:pt modelId="{B3966ACD-BA96-40A3-862F-2F3DD1222CAD}" type="sibTrans" cxnId="{D92CE46E-9E17-4E3D-8ADC-54EF0C284E01}">
      <dgm:prSet/>
      <dgm:spPr/>
      <dgm:t>
        <a:bodyPr/>
        <a:lstStyle/>
        <a:p>
          <a:endParaRPr lang="en-US"/>
        </a:p>
      </dgm:t>
    </dgm:pt>
    <dgm:pt modelId="{F74AE289-D215-42A3-9335-A5A067B44B5C}">
      <dgm:prSet phldrT="[Text]"/>
      <dgm:spPr/>
      <dgm:t>
        <a:bodyPr/>
        <a:lstStyle/>
        <a:p>
          <a:r>
            <a:rPr lang="en-US" dirty="0" smtClean="0"/>
            <a:t>Career Exploration</a:t>
          </a:r>
          <a:endParaRPr lang="en-US" dirty="0"/>
        </a:p>
      </dgm:t>
    </dgm:pt>
    <dgm:pt modelId="{5D68FEC2-9D9A-4208-978F-987F1EAD2369}" type="parTrans" cxnId="{6EC75128-7684-411C-8690-A42AFA00F7EE}">
      <dgm:prSet/>
      <dgm:spPr/>
      <dgm:t>
        <a:bodyPr/>
        <a:lstStyle/>
        <a:p>
          <a:endParaRPr lang="en-US"/>
        </a:p>
      </dgm:t>
    </dgm:pt>
    <dgm:pt modelId="{579B6C6D-D9EF-45DD-9503-5EF44DB8F7B4}" type="sibTrans" cxnId="{6EC75128-7684-411C-8690-A42AFA00F7EE}">
      <dgm:prSet/>
      <dgm:spPr/>
      <dgm:t>
        <a:bodyPr/>
        <a:lstStyle/>
        <a:p>
          <a:endParaRPr lang="en-US"/>
        </a:p>
      </dgm:t>
    </dgm:pt>
    <dgm:pt modelId="{0211C513-6388-436F-9056-964D21C018F7}">
      <dgm:prSet phldrT="[Text]"/>
      <dgm:spPr/>
      <dgm:t>
        <a:bodyPr/>
        <a:lstStyle/>
        <a:p>
          <a:r>
            <a:rPr lang="en-US" dirty="0" smtClean="0"/>
            <a:t>Paying for College</a:t>
          </a:r>
          <a:endParaRPr lang="en-US" dirty="0"/>
        </a:p>
      </dgm:t>
    </dgm:pt>
    <dgm:pt modelId="{CE66B643-58E6-4CC5-82D3-CCDCCAB3D916}" type="parTrans" cxnId="{6DA673AE-A6BC-42FB-AE42-5BA5ED58412E}">
      <dgm:prSet/>
      <dgm:spPr/>
      <dgm:t>
        <a:bodyPr/>
        <a:lstStyle/>
        <a:p>
          <a:endParaRPr lang="en-US"/>
        </a:p>
      </dgm:t>
    </dgm:pt>
    <dgm:pt modelId="{9FB93CED-16BB-4A79-BFA7-CB1FE70C5AA4}" type="sibTrans" cxnId="{6DA673AE-A6BC-42FB-AE42-5BA5ED58412E}">
      <dgm:prSet/>
      <dgm:spPr/>
      <dgm:t>
        <a:bodyPr/>
        <a:lstStyle/>
        <a:p>
          <a:endParaRPr lang="en-US"/>
        </a:p>
      </dgm:t>
    </dgm:pt>
    <dgm:pt modelId="{1F73AF10-D9D7-4666-B4CA-67584BBE85F8}">
      <dgm:prSet phldrT="[Text]"/>
      <dgm:spPr/>
      <dgm:t>
        <a:bodyPr/>
        <a:lstStyle/>
        <a:p>
          <a:r>
            <a:rPr lang="en-US" dirty="0" smtClean="0"/>
            <a:t>Scholarship Search</a:t>
          </a:r>
          <a:endParaRPr lang="en-US" dirty="0"/>
        </a:p>
      </dgm:t>
    </dgm:pt>
    <dgm:pt modelId="{746E1420-0C79-4D51-8CA9-4EE5113E579E}" type="parTrans" cxnId="{465B5FBE-201A-4502-A13B-CFD31C14042F}">
      <dgm:prSet/>
      <dgm:spPr/>
      <dgm:t>
        <a:bodyPr/>
        <a:lstStyle/>
        <a:p>
          <a:endParaRPr lang="en-US"/>
        </a:p>
      </dgm:t>
    </dgm:pt>
    <dgm:pt modelId="{0545ED05-9AD9-4207-865D-5569444B256C}" type="sibTrans" cxnId="{465B5FBE-201A-4502-A13B-CFD31C14042F}">
      <dgm:prSet/>
      <dgm:spPr/>
      <dgm:t>
        <a:bodyPr/>
        <a:lstStyle/>
        <a:p>
          <a:endParaRPr lang="en-US"/>
        </a:p>
      </dgm:t>
    </dgm:pt>
    <dgm:pt modelId="{04EA9873-28E0-4666-B215-44AF3999FBA1}">
      <dgm:prSet phldrT="[Text]"/>
      <dgm:spPr/>
      <dgm:t>
        <a:bodyPr/>
        <a:lstStyle/>
        <a:p>
          <a:r>
            <a:rPr lang="en-US" dirty="0" smtClean="0"/>
            <a:t>Parent Information</a:t>
          </a:r>
          <a:endParaRPr lang="en-US" dirty="0"/>
        </a:p>
      </dgm:t>
    </dgm:pt>
    <dgm:pt modelId="{3ED6DED3-8DB5-46FF-8AAD-F37F7FF7870A}" type="parTrans" cxnId="{63CB755C-12EE-4878-B8E6-15761F718B8C}">
      <dgm:prSet/>
      <dgm:spPr/>
      <dgm:t>
        <a:bodyPr/>
        <a:lstStyle/>
        <a:p>
          <a:endParaRPr lang="en-US"/>
        </a:p>
      </dgm:t>
    </dgm:pt>
    <dgm:pt modelId="{593F48B0-109C-43AE-9EAA-890968E50B46}" type="sibTrans" cxnId="{63CB755C-12EE-4878-B8E6-15761F718B8C}">
      <dgm:prSet/>
      <dgm:spPr/>
      <dgm:t>
        <a:bodyPr/>
        <a:lstStyle/>
        <a:p>
          <a:endParaRPr lang="en-US"/>
        </a:p>
      </dgm:t>
    </dgm:pt>
    <dgm:pt modelId="{24E869B5-E09B-4CE3-87C0-FDDA5DE9C304}" type="pres">
      <dgm:prSet presAssocID="{C36179EC-09FB-435F-85FC-93EC774DFB45}" presName="diagram" presStyleCnt="0">
        <dgm:presLayoutVars>
          <dgm:dir/>
          <dgm:resizeHandles val="exact"/>
        </dgm:presLayoutVars>
      </dgm:prSet>
      <dgm:spPr/>
      <dgm:t>
        <a:bodyPr/>
        <a:lstStyle/>
        <a:p>
          <a:endParaRPr lang="en-US"/>
        </a:p>
      </dgm:t>
    </dgm:pt>
    <dgm:pt modelId="{FE987AF8-1E79-4295-A0A3-9B856E84F7AC}" type="pres">
      <dgm:prSet presAssocID="{C60B19AE-8982-4E1B-BE0F-A02B10F073A8}" presName="node" presStyleLbl="node1" presStyleIdx="0" presStyleCnt="6">
        <dgm:presLayoutVars>
          <dgm:bulletEnabled val="1"/>
        </dgm:presLayoutVars>
      </dgm:prSet>
      <dgm:spPr/>
      <dgm:t>
        <a:bodyPr/>
        <a:lstStyle/>
        <a:p>
          <a:endParaRPr lang="en-US"/>
        </a:p>
      </dgm:t>
    </dgm:pt>
    <dgm:pt modelId="{1FF95E0F-CA1D-4416-AEF2-105F54D6986E}" type="pres">
      <dgm:prSet presAssocID="{72DBE2A0-C669-4BC4-B314-49CF583C2240}" presName="sibTrans" presStyleCnt="0"/>
      <dgm:spPr/>
    </dgm:pt>
    <dgm:pt modelId="{78AB0BE5-5712-4A03-8C5F-386F5D854696}" type="pres">
      <dgm:prSet presAssocID="{FA71696D-A828-4A8C-B8F0-072FA57C0322}" presName="node" presStyleLbl="node1" presStyleIdx="1" presStyleCnt="6">
        <dgm:presLayoutVars>
          <dgm:bulletEnabled val="1"/>
        </dgm:presLayoutVars>
      </dgm:prSet>
      <dgm:spPr/>
      <dgm:t>
        <a:bodyPr/>
        <a:lstStyle/>
        <a:p>
          <a:endParaRPr lang="en-US"/>
        </a:p>
      </dgm:t>
    </dgm:pt>
    <dgm:pt modelId="{62F785EF-0DA8-44F2-A866-1F61E2B40201}" type="pres">
      <dgm:prSet presAssocID="{B3966ACD-BA96-40A3-862F-2F3DD1222CAD}" presName="sibTrans" presStyleCnt="0"/>
      <dgm:spPr/>
    </dgm:pt>
    <dgm:pt modelId="{CDD1075E-18FA-42C3-9A9C-E5254CE254CE}" type="pres">
      <dgm:prSet presAssocID="{F74AE289-D215-42A3-9335-A5A067B44B5C}" presName="node" presStyleLbl="node1" presStyleIdx="2" presStyleCnt="6">
        <dgm:presLayoutVars>
          <dgm:bulletEnabled val="1"/>
        </dgm:presLayoutVars>
      </dgm:prSet>
      <dgm:spPr/>
      <dgm:t>
        <a:bodyPr/>
        <a:lstStyle/>
        <a:p>
          <a:endParaRPr lang="en-US"/>
        </a:p>
      </dgm:t>
    </dgm:pt>
    <dgm:pt modelId="{D4DBDF8A-438C-4EC2-9978-F546E24A1508}" type="pres">
      <dgm:prSet presAssocID="{579B6C6D-D9EF-45DD-9503-5EF44DB8F7B4}" presName="sibTrans" presStyleCnt="0"/>
      <dgm:spPr/>
    </dgm:pt>
    <dgm:pt modelId="{E988AB25-06CC-4174-BA8D-023AFD686AAF}" type="pres">
      <dgm:prSet presAssocID="{0211C513-6388-436F-9056-964D21C018F7}" presName="node" presStyleLbl="node1" presStyleIdx="3" presStyleCnt="6">
        <dgm:presLayoutVars>
          <dgm:bulletEnabled val="1"/>
        </dgm:presLayoutVars>
      </dgm:prSet>
      <dgm:spPr/>
      <dgm:t>
        <a:bodyPr/>
        <a:lstStyle/>
        <a:p>
          <a:endParaRPr lang="en-US"/>
        </a:p>
      </dgm:t>
    </dgm:pt>
    <dgm:pt modelId="{B6B86951-5738-4932-8F0E-1268B704977B}" type="pres">
      <dgm:prSet presAssocID="{9FB93CED-16BB-4A79-BFA7-CB1FE70C5AA4}" presName="sibTrans" presStyleCnt="0"/>
      <dgm:spPr/>
    </dgm:pt>
    <dgm:pt modelId="{126CD9DA-C576-47FB-856F-A58EF0135E8A}" type="pres">
      <dgm:prSet presAssocID="{1F73AF10-D9D7-4666-B4CA-67584BBE85F8}" presName="node" presStyleLbl="node1" presStyleIdx="4" presStyleCnt="6">
        <dgm:presLayoutVars>
          <dgm:bulletEnabled val="1"/>
        </dgm:presLayoutVars>
      </dgm:prSet>
      <dgm:spPr/>
      <dgm:t>
        <a:bodyPr/>
        <a:lstStyle/>
        <a:p>
          <a:endParaRPr lang="en-US"/>
        </a:p>
      </dgm:t>
    </dgm:pt>
    <dgm:pt modelId="{37AA4FEF-5405-4351-9D4E-0A9E88258F94}" type="pres">
      <dgm:prSet presAssocID="{0545ED05-9AD9-4207-865D-5569444B256C}" presName="sibTrans" presStyleCnt="0"/>
      <dgm:spPr/>
    </dgm:pt>
    <dgm:pt modelId="{171C3C77-5D88-4064-83FD-AD3D06A24CA4}" type="pres">
      <dgm:prSet presAssocID="{04EA9873-28E0-4666-B215-44AF3999FBA1}" presName="node" presStyleLbl="node1" presStyleIdx="5" presStyleCnt="6">
        <dgm:presLayoutVars>
          <dgm:bulletEnabled val="1"/>
        </dgm:presLayoutVars>
      </dgm:prSet>
      <dgm:spPr/>
      <dgm:t>
        <a:bodyPr/>
        <a:lstStyle/>
        <a:p>
          <a:endParaRPr lang="en-US"/>
        </a:p>
      </dgm:t>
    </dgm:pt>
  </dgm:ptLst>
  <dgm:cxnLst>
    <dgm:cxn modelId="{9C0480F4-5295-49EF-A703-227B948654FC}" type="presOf" srcId="{C36179EC-09FB-435F-85FC-93EC774DFB45}" destId="{24E869B5-E09B-4CE3-87C0-FDDA5DE9C304}" srcOrd="0" destOrd="0" presId="urn:microsoft.com/office/officeart/2005/8/layout/default#1"/>
    <dgm:cxn modelId="{FCBE220C-054B-4DEA-9ED6-D226D0ED689F}" srcId="{C36179EC-09FB-435F-85FC-93EC774DFB45}" destId="{C60B19AE-8982-4E1B-BE0F-A02B10F073A8}" srcOrd="0" destOrd="0" parTransId="{B869BEBE-6E44-4EC9-9756-1BEED7413D1F}" sibTransId="{72DBE2A0-C669-4BC4-B314-49CF583C2240}"/>
    <dgm:cxn modelId="{6EC75128-7684-411C-8690-A42AFA00F7EE}" srcId="{C36179EC-09FB-435F-85FC-93EC774DFB45}" destId="{F74AE289-D215-42A3-9335-A5A067B44B5C}" srcOrd="2" destOrd="0" parTransId="{5D68FEC2-9D9A-4208-978F-987F1EAD2369}" sibTransId="{579B6C6D-D9EF-45DD-9503-5EF44DB8F7B4}"/>
    <dgm:cxn modelId="{93862901-8928-457C-9F22-01A75AD2EE71}" type="presOf" srcId="{F74AE289-D215-42A3-9335-A5A067B44B5C}" destId="{CDD1075E-18FA-42C3-9A9C-E5254CE254CE}" srcOrd="0" destOrd="0" presId="urn:microsoft.com/office/officeart/2005/8/layout/default#1"/>
    <dgm:cxn modelId="{465B5FBE-201A-4502-A13B-CFD31C14042F}" srcId="{C36179EC-09FB-435F-85FC-93EC774DFB45}" destId="{1F73AF10-D9D7-4666-B4CA-67584BBE85F8}" srcOrd="4" destOrd="0" parTransId="{746E1420-0C79-4D51-8CA9-4EE5113E579E}" sibTransId="{0545ED05-9AD9-4207-865D-5569444B256C}"/>
    <dgm:cxn modelId="{FB8C3C8E-DBBA-4214-80CD-EFD942D5D687}" type="presOf" srcId="{1F73AF10-D9D7-4666-B4CA-67584BBE85F8}" destId="{126CD9DA-C576-47FB-856F-A58EF0135E8A}" srcOrd="0" destOrd="0" presId="urn:microsoft.com/office/officeart/2005/8/layout/default#1"/>
    <dgm:cxn modelId="{D92CE46E-9E17-4E3D-8ADC-54EF0C284E01}" srcId="{C36179EC-09FB-435F-85FC-93EC774DFB45}" destId="{FA71696D-A828-4A8C-B8F0-072FA57C0322}" srcOrd="1" destOrd="0" parTransId="{9E27AF7C-B3BC-4F0F-AB37-155C616EC59F}" sibTransId="{B3966ACD-BA96-40A3-862F-2F3DD1222CAD}"/>
    <dgm:cxn modelId="{6DA673AE-A6BC-42FB-AE42-5BA5ED58412E}" srcId="{C36179EC-09FB-435F-85FC-93EC774DFB45}" destId="{0211C513-6388-436F-9056-964D21C018F7}" srcOrd="3" destOrd="0" parTransId="{CE66B643-58E6-4CC5-82D3-CCDCCAB3D916}" sibTransId="{9FB93CED-16BB-4A79-BFA7-CB1FE70C5AA4}"/>
    <dgm:cxn modelId="{3CC36CE1-A537-49ED-A719-B66A88D1FA65}" type="presOf" srcId="{04EA9873-28E0-4666-B215-44AF3999FBA1}" destId="{171C3C77-5D88-4064-83FD-AD3D06A24CA4}" srcOrd="0" destOrd="0" presId="urn:microsoft.com/office/officeart/2005/8/layout/default#1"/>
    <dgm:cxn modelId="{C118DCCE-38E0-4746-88C3-D3CA7B2216E5}" type="presOf" srcId="{0211C513-6388-436F-9056-964D21C018F7}" destId="{E988AB25-06CC-4174-BA8D-023AFD686AAF}" srcOrd="0" destOrd="0" presId="urn:microsoft.com/office/officeart/2005/8/layout/default#1"/>
    <dgm:cxn modelId="{843E27EF-CC4B-48E2-AEC5-5A81605BA8AD}" type="presOf" srcId="{C60B19AE-8982-4E1B-BE0F-A02B10F073A8}" destId="{FE987AF8-1E79-4295-A0A3-9B856E84F7AC}" srcOrd="0" destOrd="0" presId="urn:microsoft.com/office/officeart/2005/8/layout/default#1"/>
    <dgm:cxn modelId="{9A752F76-FCA5-44DC-AE42-1642C97E8394}" type="presOf" srcId="{FA71696D-A828-4A8C-B8F0-072FA57C0322}" destId="{78AB0BE5-5712-4A03-8C5F-386F5D854696}" srcOrd="0" destOrd="0" presId="urn:microsoft.com/office/officeart/2005/8/layout/default#1"/>
    <dgm:cxn modelId="{63CB755C-12EE-4878-B8E6-15761F718B8C}" srcId="{C36179EC-09FB-435F-85FC-93EC774DFB45}" destId="{04EA9873-28E0-4666-B215-44AF3999FBA1}" srcOrd="5" destOrd="0" parTransId="{3ED6DED3-8DB5-46FF-8AAD-F37F7FF7870A}" sibTransId="{593F48B0-109C-43AE-9EAA-890968E50B46}"/>
    <dgm:cxn modelId="{A6838994-2E3A-4ABC-8898-30B29A5A8A5F}" type="presParOf" srcId="{24E869B5-E09B-4CE3-87C0-FDDA5DE9C304}" destId="{FE987AF8-1E79-4295-A0A3-9B856E84F7AC}" srcOrd="0" destOrd="0" presId="urn:microsoft.com/office/officeart/2005/8/layout/default#1"/>
    <dgm:cxn modelId="{83F410A3-9E25-48B1-8864-7CB2B596FC2D}" type="presParOf" srcId="{24E869B5-E09B-4CE3-87C0-FDDA5DE9C304}" destId="{1FF95E0F-CA1D-4416-AEF2-105F54D6986E}" srcOrd="1" destOrd="0" presId="urn:microsoft.com/office/officeart/2005/8/layout/default#1"/>
    <dgm:cxn modelId="{C4FDC452-C21D-46BA-8BA1-0FBEA2C8CC7A}" type="presParOf" srcId="{24E869B5-E09B-4CE3-87C0-FDDA5DE9C304}" destId="{78AB0BE5-5712-4A03-8C5F-386F5D854696}" srcOrd="2" destOrd="0" presId="urn:microsoft.com/office/officeart/2005/8/layout/default#1"/>
    <dgm:cxn modelId="{B9021843-C2B9-4DD4-853C-BDBB21EEA8A8}" type="presParOf" srcId="{24E869B5-E09B-4CE3-87C0-FDDA5DE9C304}" destId="{62F785EF-0DA8-44F2-A866-1F61E2B40201}" srcOrd="3" destOrd="0" presId="urn:microsoft.com/office/officeart/2005/8/layout/default#1"/>
    <dgm:cxn modelId="{FDD0E614-7949-4C62-8A2A-139FFE4966B6}" type="presParOf" srcId="{24E869B5-E09B-4CE3-87C0-FDDA5DE9C304}" destId="{CDD1075E-18FA-42C3-9A9C-E5254CE254CE}" srcOrd="4" destOrd="0" presId="urn:microsoft.com/office/officeart/2005/8/layout/default#1"/>
    <dgm:cxn modelId="{EFCDA851-66DE-4F20-B925-269C3B057E2A}" type="presParOf" srcId="{24E869B5-E09B-4CE3-87C0-FDDA5DE9C304}" destId="{D4DBDF8A-438C-4EC2-9978-F546E24A1508}" srcOrd="5" destOrd="0" presId="urn:microsoft.com/office/officeart/2005/8/layout/default#1"/>
    <dgm:cxn modelId="{DC6842AA-CE15-4188-9B3C-0D4973118041}" type="presParOf" srcId="{24E869B5-E09B-4CE3-87C0-FDDA5DE9C304}" destId="{E988AB25-06CC-4174-BA8D-023AFD686AAF}" srcOrd="6" destOrd="0" presId="urn:microsoft.com/office/officeart/2005/8/layout/default#1"/>
    <dgm:cxn modelId="{F7CA1306-17E3-4F81-9B06-937CDC498707}" type="presParOf" srcId="{24E869B5-E09B-4CE3-87C0-FDDA5DE9C304}" destId="{B6B86951-5738-4932-8F0E-1268B704977B}" srcOrd="7" destOrd="0" presId="urn:microsoft.com/office/officeart/2005/8/layout/default#1"/>
    <dgm:cxn modelId="{63FC299F-33BA-4C8D-8CFB-19D8599AD9FD}" type="presParOf" srcId="{24E869B5-E09B-4CE3-87C0-FDDA5DE9C304}" destId="{126CD9DA-C576-47FB-856F-A58EF0135E8A}" srcOrd="8" destOrd="0" presId="urn:microsoft.com/office/officeart/2005/8/layout/default#1"/>
    <dgm:cxn modelId="{2A5A85B0-8ED6-4C97-A8BB-C493D3F47687}" type="presParOf" srcId="{24E869B5-E09B-4CE3-87C0-FDDA5DE9C304}" destId="{37AA4FEF-5405-4351-9D4E-0A9E88258F94}" srcOrd="9" destOrd="0" presId="urn:microsoft.com/office/officeart/2005/8/layout/default#1"/>
    <dgm:cxn modelId="{F1058E5B-DFBA-4CBE-9566-F2519A741B32}" type="presParOf" srcId="{24E869B5-E09B-4CE3-87C0-FDDA5DE9C304}" destId="{171C3C77-5D88-4064-83FD-AD3D06A24CA4}" srcOrd="1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A39A30-791C-4D9C-A739-377EAD891A4E}" type="doc">
      <dgm:prSet loTypeId="urn:microsoft.com/office/officeart/2005/8/layout/architecture+Icon" loCatId="list" qsTypeId="urn:microsoft.com/office/officeart/2005/8/quickstyle/simple1" qsCatId="simple" csTypeId="urn:microsoft.com/office/officeart/2005/8/colors/accent1_2" csCatId="accent1" phldr="1"/>
      <dgm:spPr/>
      <dgm:t>
        <a:bodyPr/>
        <a:lstStyle/>
        <a:p>
          <a:endParaRPr lang="en-US"/>
        </a:p>
      </dgm:t>
    </dgm:pt>
    <dgm:pt modelId="{746A7633-A61F-4A69-BBEA-165FEE367416}">
      <dgm:prSet phldrT="[Text]"/>
      <dgm:spPr/>
      <dgm:t>
        <a:bodyPr/>
        <a:lstStyle/>
        <a:p>
          <a:r>
            <a:rPr lang="en-US" dirty="0" smtClean="0"/>
            <a:t>Organizations, clubs, and civic groups</a:t>
          </a:r>
          <a:endParaRPr lang="en-US" dirty="0"/>
        </a:p>
      </dgm:t>
    </dgm:pt>
    <dgm:pt modelId="{059484CB-5733-4E96-BD5A-1995B68D5008}" type="parTrans" cxnId="{318CAFCF-F503-44BC-8F21-3752613714C4}">
      <dgm:prSet/>
      <dgm:spPr/>
      <dgm:t>
        <a:bodyPr/>
        <a:lstStyle/>
        <a:p>
          <a:endParaRPr lang="en-US"/>
        </a:p>
      </dgm:t>
    </dgm:pt>
    <dgm:pt modelId="{388FB7E5-9470-46E2-9804-009AF9C03FA8}" type="sibTrans" cxnId="{318CAFCF-F503-44BC-8F21-3752613714C4}">
      <dgm:prSet/>
      <dgm:spPr/>
      <dgm:t>
        <a:bodyPr/>
        <a:lstStyle/>
        <a:p>
          <a:endParaRPr lang="en-US"/>
        </a:p>
      </dgm:t>
    </dgm:pt>
    <dgm:pt modelId="{509C8F7B-B6C3-4EA5-864B-77CEBA5DE342}">
      <dgm:prSet phldrT="[Text]"/>
      <dgm:spPr/>
      <dgm:t>
        <a:bodyPr/>
        <a:lstStyle/>
        <a:p>
          <a:r>
            <a:rPr lang="en-US" dirty="0" smtClean="0"/>
            <a:t>Parent’s affiliations and employer</a:t>
          </a:r>
          <a:endParaRPr lang="en-US" dirty="0"/>
        </a:p>
      </dgm:t>
    </dgm:pt>
    <dgm:pt modelId="{F6E3E9F7-6C2E-4F55-8F28-5BD7EF5140EB}" type="parTrans" cxnId="{10679C6B-49AB-4B5D-B0F6-C1C05CCAAE8B}">
      <dgm:prSet/>
      <dgm:spPr/>
      <dgm:t>
        <a:bodyPr/>
        <a:lstStyle/>
        <a:p>
          <a:endParaRPr lang="en-US"/>
        </a:p>
      </dgm:t>
    </dgm:pt>
    <dgm:pt modelId="{0AE7EAE0-FDC2-419A-ACCA-714DFC3B4FC5}" type="sibTrans" cxnId="{10679C6B-49AB-4B5D-B0F6-C1C05CCAAE8B}">
      <dgm:prSet/>
      <dgm:spPr/>
      <dgm:t>
        <a:bodyPr/>
        <a:lstStyle/>
        <a:p>
          <a:endParaRPr lang="en-US"/>
        </a:p>
      </dgm:t>
    </dgm:pt>
    <dgm:pt modelId="{DE736244-6D5D-4E87-B99C-3ED308CC9A23}">
      <dgm:prSet phldrT="[Text]"/>
      <dgm:spPr/>
      <dgm:t>
        <a:bodyPr/>
        <a:lstStyle/>
        <a:p>
          <a:r>
            <a:rPr lang="en-US" dirty="0" smtClean="0"/>
            <a:t>School counselor</a:t>
          </a:r>
          <a:endParaRPr lang="en-US" dirty="0"/>
        </a:p>
      </dgm:t>
    </dgm:pt>
    <dgm:pt modelId="{7AA60647-A665-418C-BDE2-D612304ACBC6}" type="parTrans" cxnId="{F2CB0F12-AC4C-46CF-93B8-CD49E6AA8D6E}">
      <dgm:prSet/>
      <dgm:spPr/>
      <dgm:t>
        <a:bodyPr/>
        <a:lstStyle/>
        <a:p>
          <a:endParaRPr lang="en-US"/>
        </a:p>
      </dgm:t>
    </dgm:pt>
    <dgm:pt modelId="{F2017590-BB5F-4768-9055-973618833B97}" type="sibTrans" cxnId="{F2CB0F12-AC4C-46CF-93B8-CD49E6AA8D6E}">
      <dgm:prSet/>
      <dgm:spPr/>
      <dgm:t>
        <a:bodyPr/>
        <a:lstStyle/>
        <a:p>
          <a:endParaRPr lang="en-US"/>
        </a:p>
      </dgm:t>
    </dgm:pt>
    <dgm:pt modelId="{8896DBD3-50C7-4D1F-8312-FDADB68A043D}">
      <dgm:prSet phldrT="[Text]"/>
      <dgm:spPr/>
      <dgm:t>
        <a:bodyPr/>
        <a:lstStyle/>
        <a:p>
          <a:r>
            <a:rPr lang="en-US" dirty="0" smtClean="0"/>
            <a:t>Search engines</a:t>
          </a:r>
          <a:endParaRPr lang="en-US" dirty="0"/>
        </a:p>
      </dgm:t>
    </dgm:pt>
    <dgm:pt modelId="{7D53B790-EFB3-476F-A5DA-DA8EB553B1CC}" type="parTrans" cxnId="{EBD3C4F3-E0EC-4753-A7E5-8E34EBA0163F}">
      <dgm:prSet/>
      <dgm:spPr/>
      <dgm:t>
        <a:bodyPr/>
        <a:lstStyle/>
        <a:p>
          <a:endParaRPr lang="en-US"/>
        </a:p>
      </dgm:t>
    </dgm:pt>
    <dgm:pt modelId="{FF302D94-98E8-42CB-BAA8-7CC4431611D4}" type="sibTrans" cxnId="{EBD3C4F3-E0EC-4753-A7E5-8E34EBA0163F}">
      <dgm:prSet/>
      <dgm:spPr/>
      <dgm:t>
        <a:bodyPr/>
        <a:lstStyle/>
        <a:p>
          <a:endParaRPr lang="en-US"/>
        </a:p>
      </dgm:t>
    </dgm:pt>
    <dgm:pt modelId="{C477A00A-EF4D-4343-9B36-E84353D3642B}">
      <dgm:prSet phldrT="[Text]"/>
      <dgm:spPr/>
      <dgm:t>
        <a:bodyPr/>
        <a:lstStyle/>
        <a:p>
          <a:r>
            <a:rPr lang="en-US" dirty="0" smtClean="0"/>
            <a:t>Prospective colleges/Institutional</a:t>
          </a:r>
          <a:endParaRPr lang="en-US" dirty="0"/>
        </a:p>
      </dgm:t>
    </dgm:pt>
    <dgm:pt modelId="{F4965B4E-92DF-4F5A-9948-B523B6375E8F}" type="parTrans" cxnId="{A34CD237-9C05-470C-A362-66FE00B5A436}">
      <dgm:prSet/>
      <dgm:spPr/>
      <dgm:t>
        <a:bodyPr/>
        <a:lstStyle/>
        <a:p>
          <a:endParaRPr lang="en-US"/>
        </a:p>
      </dgm:t>
    </dgm:pt>
    <dgm:pt modelId="{FDA2BD3B-51C8-4D2A-B161-187B198EE3F5}" type="sibTrans" cxnId="{A34CD237-9C05-470C-A362-66FE00B5A436}">
      <dgm:prSet/>
      <dgm:spPr/>
      <dgm:t>
        <a:bodyPr/>
        <a:lstStyle/>
        <a:p>
          <a:endParaRPr lang="en-US"/>
        </a:p>
      </dgm:t>
    </dgm:pt>
    <dgm:pt modelId="{1FDC9836-DB9C-48B3-811A-1FB60926ED9E}">
      <dgm:prSet phldrT="[Text]"/>
      <dgm:spPr/>
      <dgm:t>
        <a:bodyPr/>
        <a:lstStyle/>
        <a:p>
          <a:r>
            <a:rPr lang="en-US" dirty="0" smtClean="0"/>
            <a:t>Work related</a:t>
          </a:r>
          <a:endParaRPr lang="en-US" dirty="0"/>
        </a:p>
      </dgm:t>
    </dgm:pt>
    <dgm:pt modelId="{26DD2204-729A-4133-8E87-0B203338DEE9}" type="parTrans" cxnId="{BE2B103E-9A54-432E-BC7C-B23910D504A0}">
      <dgm:prSet/>
      <dgm:spPr/>
      <dgm:t>
        <a:bodyPr/>
        <a:lstStyle/>
        <a:p>
          <a:endParaRPr lang="en-US"/>
        </a:p>
      </dgm:t>
    </dgm:pt>
    <dgm:pt modelId="{B1965EEF-02C7-498A-9DA7-D2015F465B6F}" type="sibTrans" cxnId="{BE2B103E-9A54-432E-BC7C-B23910D504A0}">
      <dgm:prSet/>
      <dgm:spPr/>
      <dgm:t>
        <a:bodyPr/>
        <a:lstStyle/>
        <a:p>
          <a:endParaRPr lang="en-US"/>
        </a:p>
      </dgm:t>
    </dgm:pt>
    <dgm:pt modelId="{C76696E3-2F99-45C6-8302-DC021E51EFE7}" type="pres">
      <dgm:prSet presAssocID="{95A39A30-791C-4D9C-A739-377EAD891A4E}" presName="Name0" presStyleCnt="0">
        <dgm:presLayoutVars>
          <dgm:chPref val="1"/>
          <dgm:dir/>
          <dgm:animOne val="branch"/>
          <dgm:animLvl val="lvl"/>
          <dgm:resizeHandles/>
        </dgm:presLayoutVars>
      </dgm:prSet>
      <dgm:spPr/>
      <dgm:t>
        <a:bodyPr/>
        <a:lstStyle/>
        <a:p>
          <a:endParaRPr lang="en-US"/>
        </a:p>
      </dgm:t>
    </dgm:pt>
    <dgm:pt modelId="{25E3F517-FB90-4BAB-A757-7A6DDD144119}" type="pres">
      <dgm:prSet presAssocID="{746A7633-A61F-4A69-BBEA-165FEE367416}" presName="vertOne" presStyleCnt="0"/>
      <dgm:spPr/>
    </dgm:pt>
    <dgm:pt modelId="{5D68E0F2-7ACF-45A7-9BA5-921E08E7E50F}" type="pres">
      <dgm:prSet presAssocID="{746A7633-A61F-4A69-BBEA-165FEE367416}" presName="txOne" presStyleLbl="node0" presStyleIdx="0" presStyleCnt="1">
        <dgm:presLayoutVars>
          <dgm:chPref val="3"/>
        </dgm:presLayoutVars>
      </dgm:prSet>
      <dgm:spPr/>
      <dgm:t>
        <a:bodyPr/>
        <a:lstStyle/>
        <a:p>
          <a:endParaRPr lang="en-US"/>
        </a:p>
      </dgm:t>
    </dgm:pt>
    <dgm:pt modelId="{B03A218E-1170-4D13-BD18-11B9A2298E1C}" type="pres">
      <dgm:prSet presAssocID="{746A7633-A61F-4A69-BBEA-165FEE367416}" presName="parTransOne" presStyleCnt="0"/>
      <dgm:spPr/>
    </dgm:pt>
    <dgm:pt modelId="{8A4B2275-3866-424B-B40D-7079BD65779F}" type="pres">
      <dgm:prSet presAssocID="{746A7633-A61F-4A69-BBEA-165FEE367416}" presName="horzOne" presStyleCnt="0"/>
      <dgm:spPr/>
    </dgm:pt>
    <dgm:pt modelId="{B4652CA0-1923-433C-912F-EF86EC2DA79D}" type="pres">
      <dgm:prSet presAssocID="{509C8F7B-B6C3-4EA5-864B-77CEBA5DE342}" presName="vertTwo" presStyleCnt="0"/>
      <dgm:spPr/>
    </dgm:pt>
    <dgm:pt modelId="{57BA107D-DE23-4E21-ACF2-D6D1FF93380D}" type="pres">
      <dgm:prSet presAssocID="{509C8F7B-B6C3-4EA5-864B-77CEBA5DE342}" presName="txTwo" presStyleLbl="node2" presStyleIdx="0" presStyleCnt="2">
        <dgm:presLayoutVars>
          <dgm:chPref val="3"/>
        </dgm:presLayoutVars>
      </dgm:prSet>
      <dgm:spPr/>
      <dgm:t>
        <a:bodyPr/>
        <a:lstStyle/>
        <a:p>
          <a:endParaRPr lang="en-US"/>
        </a:p>
      </dgm:t>
    </dgm:pt>
    <dgm:pt modelId="{19924EC6-D2AF-41BE-9097-D643E2EE9D9E}" type="pres">
      <dgm:prSet presAssocID="{509C8F7B-B6C3-4EA5-864B-77CEBA5DE342}" presName="parTransTwo" presStyleCnt="0"/>
      <dgm:spPr/>
    </dgm:pt>
    <dgm:pt modelId="{0C40D594-FC35-4720-800F-A298A287F517}" type="pres">
      <dgm:prSet presAssocID="{509C8F7B-B6C3-4EA5-864B-77CEBA5DE342}" presName="horzTwo" presStyleCnt="0"/>
      <dgm:spPr/>
    </dgm:pt>
    <dgm:pt modelId="{9716E423-9F2A-4A23-965B-062E8B94338F}" type="pres">
      <dgm:prSet presAssocID="{DE736244-6D5D-4E87-B99C-3ED308CC9A23}" presName="vertThree" presStyleCnt="0"/>
      <dgm:spPr/>
    </dgm:pt>
    <dgm:pt modelId="{49241084-E375-41FC-BF32-94006E34D41B}" type="pres">
      <dgm:prSet presAssocID="{DE736244-6D5D-4E87-B99C-3ED308CC9A23}" presName="txThree" presStyleLbl="node3" presStyleIdx="0" presStyleCnt="3">
        <dgm:presLayoutVars>
          <dgm:chPref val="3"/>
        </dgm:presLayoutVars>
      </dgm:prSet>
      <dgm:spPr/>
      <dgm:t>
        <a:bodyPr/>
        <a:lstStyle/>
        <a:p>
          <a:endParaRPr lang="en-US"/>
        </a:p>
      </dgm:t>
    </dgm:pt>
    <dgm:pt modelId="{16B64908-3AAA-437A-87F4-EE3EE0264311}" type="pres">
      <dgm:prSet presAssocID="{DE736244-6D5D-4E87-B99C-3ED308CC9A23}" presName="horzThree" presStyleCnt="0"/>
      <dgm:spPr/>
    </dgm:pt>
    <dgm:pt modelId="{E5F3B8A5-92BE-4A97-B270-E1B9265A3C3D}" type="pres">
      <dgm:prSet presAssocID="{F2017590-BB5F-4768-9055-973618833B97}" presName="sibSpaceThree" presStyleCnt="0"/>
      <dgm:spPr/>
    </dgm:pt>
    <dgm:pt modelId="{DE1055EB-EE48-4B85-AA5D-6881F31BD8A7}" type="pres">
      <dgm:prSet presAssocID="{8896DBD3-50C7-4D1F-8312-FDADB68A043D}" presName="vertThree" presStyleCnt="0"/>
      <dgm:spPr/>
    </dgm:pt>
    <dgm:pt modelId="{E2EA2F15-84EA-4EAE-B490-8A1247B1637B}" type="pres">
      <dgm:prSet presAssocID="{8896DBD3-50C7-4D1F-8312-FDADB68A043D}" presName="txThree" presStyleLbl="node3" presStyleIdx="1" presStyleCnt="3">
        <dgm:presLayoutVars>
          <dgm:chPref val="3"/>
        </dgm:presLayoutVars>
      </dgm:prSet>
      <dgm:spPr/>
      <dgm:t>
        <a:bodyPr/>
        <a:lstStyle/>
        <a:p>
          <a:endParaRPr lang="en-US"/>
        </a:p>
      </dgm:t>
    </dgm:pt>
    <dgm:pt modelId="{EA12749F-09B9-4D62-93DD-FA3B756CD56F}" type="pres">
      <dgm:prSet presAssocID="{8896DBD3-50C7-4D1F-8312-FDADB68A043D}" presName="horzThree" presStyleCnt="0"/>
      <dgm:spPr/>
    </dgm:pt>
    <dgm:pt modelId="{4E3E5FA8-0915-4C2B-9B8B-E1E45BD350D1}" type="pres">
      <dgm:prSet presAssocID="{0AE7EAE0-FDC2-419A-ACCA-714DFC3B4FC5}" presName="sibSpaceTwo" presStyleCnt="0"/>
      <dgm:spPr/>
    </dgm:pt>
    <dgm:pt modelId="{101E01EE-A900-493B-8376-B45A489FC5E8}" type="pres">
      <dgm:prSet presAssocID="{C477A00A-EF4D-4343-9B36-E84353D3642B}" presName="vertTwo" presStyleCnt="0"/>
      <dgm:spPr/>
    </dgm:pt>
    <dgm:pt modelId="{253039B7-0A9F-4688-8FEE-C032C729F555}" type="pres">
      <dgm:prSet presAssocID="{C477A00A-EF4D-4343-9B36-E84353D3642B}" presName="txTwo" presStyleLbl="node2" presStyleIdx="1" presStyleCnt="2">
        <dgm:presLayoutVars>
          <dgm:chPref val="3"/>
        </dgm:presLayoutVars>
      </dgm:prSet>
      <dgm:spPr/>
      <dgm:t>
        <a:bodyPr/>
        <a:lstStyle/>
        <a:p>
          <a:endParaRPr lang="en-US"/>
        </a:p>
      </dgm:t>
    </dgm:pt>
    <dgm:pt modelId="{CA3F0962-289E-4059-B0E9-BFB0E37FED95}" type="pres">
      <dgm:prSet presAssocID="{C477A00A-EF4D-4343-9B36-E84353D3642B}" presName="parTransTwo" presStyleCnt="0"/>
      <dgm:spPr/>
    </dgm:pt>
    <dgm:pt modelId="{51F825AC-8520-4DD8-A64B-F0A80BBC3A65}" type="pres">
      <dgm:prSet presAssocID="{C477A00A-EF4D-4343-9B36-E84353D3642B}" presName="horzTwo" presStyleCnt="0"/>
      <dgm:spPr/>
    </dgm:pt>
    <dgm:pt modelId="{696B2323-14E2-4789-9F2E-2D70B9C41FC1}" type="pres">
      <dgm:prSet presAssocID="{1FDC9836-DB9C-48B3-811A-1FB60926ED9E}" presName="vertThree" presStyleCnt="0"/>
      <dgm:spPr/>
    </dgm:pt>
    <dgm:pt modelId="{ADC62F65-E266-4B65-A119-370B25A0469B}" type="pres">
      <dgm:prSet presAssocID="{1FDC9836-DB9C-48B3-811A-1FB60926ED9E}" presName="txThree" presStyleLbl="node3" presStyleIdx="2" presStyleCnt="3">
        <dgm:presLayoutVars>
          <dgm:chPref val="3"/>
        </dgm:presLayoutVars>
      </dgm:prSet>
      <dgm:spPr/>
      <dgm:t>
        <a:bodyPr/>
        <a:lstStyle/>
        <a:p>
          <a:endParaRPr lang="en-US"/>
        </a:p>
      </dgm:t>
    </dgm:pt>
    <dgm:pt modelId="{B33FA7BF-87A4-4794-B1D5-E6B2584B031B}" type="pres">
      <dgm:prSet presAssocID="{1FDC9836-DB9C-48B3-811A-1FB60926ED9E}" presName="horzThree" presStyleCnt="0"/>
      <dgm:spPr/>
    </dgm:pt>
  </dgm:ptLst>
  <dgm:cxnLst>
    <dgm:cxn modelId="{EBD3C4F3-E0EC-4753-A7E5-8E34EBA0163F}" srcId="{509C8F7B-B6C3-4EA5-864B-77CEBA5DE342}" destId="{8896DBD3-50C7-4D1F-8312-FDADB68A043D}" srcOrd="1" destOrd="0" parTransId="{7D53B790-EFB3-476F-A5DA-DA8EB553B1CC}" sibTransId="{FF302D94-98E8-42CB-BAA8-7CC4431611D4}"/>
    <dgm:cxn modelId="{10679C6B-49AB-4B5D-B0F6-C1C05CCAAE8B}" srcId="{746A7633-A61F-4A69-BBEA-165FEE367416}" destId="{509C8F7B-B6C3-4EA5-864B-77CEBA5DE342}" srcOrd="0" destOrd="0" parTransId="{F6E3E9F7-6C2E-4F55-8F28-5BD7EF5140EB}" sibTransId="{0AE7EAE0-FDC2-419A-ACCA-714DFC3B4FC5}"/>
    <dgm:cxn modelId="{546F85FE-9A4B-462A-B21A-58991EA0C122}" type="presOf" srcId="{95A39A30-791C-4D9C-A739-377EAD891A4E}" destId="{C76696E3-2F99-45C6-8302-DC021E51EFE7}" srcOrd="0" destOrd="0" presId="urn:microsoft.com/office/officeart/2005/8/layout/architecture+Icon"/>
    <dgm:cxn modelId="{318CAFCF-F503-44BC-8F21-3752613714C4}" srcId="{95A39A30-791C-4D9C-A739-377EAD891A4E}" destId="{746A7633-A61F-4A69-BBEA-165FEE367416}" srcOrd="0" destOrd="0" parTransId="{059484CB-5733-4E96-BD5A-1995B68D5008}" sibTransId="{388FB7E5-9470-46E2-9804-009AF9C03FA8}"/>
    <dgm:cxn modelId="{7FF04CC9-BB12-4B4F-A3BB-E2C8F6022D14}" type="presOf" srcId="{746A7633-A61F-4A69-BBEA-165FEE367416}" destId="{5D68E0F2-7ACF-45A7-9BA5-921E08E7E50F}" srcOrd="0" destOrd="0" presId="urn:microsoft.com/office/officeart/2005/8/layout/architecture+Icon"/>
    <dgm:cxn modelId="{7B75639E-12B5-4E0F-86F1-05EF901AB4F6}" type="presOf" srcId="{DE736244-6D5D-4E87-B99C-3ED308CC9A23}" destId="{49241084-E375-41FC-BF32-94006E34D41B}" srcOrd="0" destOrd="0" presId="urn:microsoft.com/office/officeart/2005/8/layout/architecture+Icon"/>
    <dgm:cxn modelId="{1AAFC189-5D54-4557-83E4-DE38BC52C56E}" type="presOf" srcId="{1FDC9836-DB9C-48B3-811A-1FB60926ED9E}" destId="{ADC62F65-E266-4B65-A119-370B25A0469B}" srcOrd="0" destOrd="0" presId="urn:microsoft.com/office/officeart/2005/8/layout/architecture+Icon"/>
    <dgm:cxn modelId="{BE2B103E-9A54-432E-BC7C-B23910D504A0}" srcId="{C477A00A-EF4D-4343-9B36-E84353D3642B}" destId="{1FDC9836-DB9C-48B3-811A-1FB60926ED9E}" srcOrd="0" destOrd="0" parTransId="{26DD2204-729A-4133-8E87-0B203338DEE9}" sibTransId="{B1965EEF-02C7-498A-9DA7-D2015F465B6F}"/>
    <dgm:cxn modelId="{BD9748C9-81A5-492B-99F7-F14E14BB035E}" type="presOf" srcId="{509C8F7B-B6C3-4EA5-864B-77CEBA5DE342}" destId="{57BA107D-DE23-4E21-ACF2-D6D1FF93380D}" srcOrd="0" destOrd="0" presId="urn:microsoft.com/office/officeart/2005/8/layout/architecture+Icon"/>
    <dgm:cxn modelId="{A34CD237-9C05-470C-A362-66FE00B5A436}" srcId="{746A7633-A61F-4A69-BBEA-165FEE367416}" destId="{C477A00A-EF4D-4343-9B36-E84353D3642B}" srcOrd="1" destOrd="0" parTransId="{F4965B4E-92DF-4F5A-9948-B523B6375E8F}" sibTransId="{FDA2BD3B-51C8-4D2A-B161-187B198EE3F5}"/>
    <dgm:cxn modelId="{832F5DFD-95D6-4D06-A4CF-6C939628DA78}" type="presOf" srcId="{C477A00A-EF4D-4343-9B36-E84353D3642B}" destId="{253039B7-0A9F-4688-8FEE-C032C729F555}" srcOrd="0" destOrd="0" presId="urn:microsoft.com/office/officeart/2005/8/layout/architecture+Icon"/>
    <dgm:cxn modelId="{F2CB0F12-AC4C-46CF-93B8-CD49E6AA8D6E}" srcId="{509C8F7B-B6C3-4EA5-864B-77CEBA5DE342}" destId="{DE736244-6D5D-4E87-B99C-3ED308CC9A23}" srcOrd="0" destOrd="0" parTransId="{7AA60647-A665-418C-BDE2-D612304ACBC6}" sibTransId="{F2017590-BB5F-4768-9055-973618833B97}"/>
    <dgm:cxn modelId="{7274FBFA-5AB9-4F30-B6B8-FA0F55EA50CD}" type="presOf" srcId="{8896DBD3-50C7-4D1F-8312-FDADB68A043D}" destId="{E2EA2F15-84EA-4EAE-B490-8A1247B1637B}" srcOrd="0" destOrd="0" presId="urn:microsoft.com/office/officeart/2005/8/layout/architecture+Icon"/>
    <dgm:cxn modelId="{5A6183C2-580A-4509-930A-947C0090AC11}" type="presParOf" srcId="{C76696E3-2F99-45C6-8302-DC021E51EFE7}" destId="{25E3F517-FB90-4BAB-A757-7A6DDD144119}" srcOrd="0" destOrd="0" presId="urn:microsoft.com/office/officeart/2005/8/layout/architecture+Icon"/>
    <dgm:cxn modelId="{7D93A999-3F9D-4482-93CC-D0E150115EA4}" type="presParOf" srcId="{25E3F517-FB90-4BAB-A757-7A6DDD144119}" destId="{5D68E0F2-7ACF-45A7-9BA5-921E08E7E50F}" srcOrd="0" destOrd="0" presId="urn:microsoft.com/office/officeart/2005/8/layout/architecture+Icon"/>
    <dgm:cxn modelId="{BD0E45E8-40F5-4696-A47D-15D14B7A07ED}" type="presParOf" srcId="{25E3F517-FB90-4BAB-A757-7A6DDD144119}" destId="{B03A218E-1170-4D13-BD18-11B9A2298E1C}" srcOrd="1" destOrd="0" presId="urn:microsoft.com/office/officeart/2005/8/layout/architecture+Icon"/>
    <dgm:cxn modelId="{760CE65B-B06E-4B52-BACE-39E16082F512}" type="presParOf" srcId="{25E3F517-FB90-4BAB-A757-7A6DDD144119}" destId="{8A4B2275-3866-424B-B40D-7079BD65779F}" srcOrd="2" destOrd="0" presId="urn:microsoft.com/office/officeart/2005/8/layout/architecture+Icon"/>
    <dgm:cxn modelId="{50D212EC-A542-498B-9370-142F49B07D8E}" type="presParOf" srcId="{8A4B2275-3866-424B-B40D-7079BD65779F}" destId="{B4652CA0-1923-433C-912F-EF86EC2DA79D}" srcOrd="0" destOrd="0" presId="urn:microsoft.com/office/officeart/2005/8/layout/architecture+Icon"/>
    <dgm:cxn modelId="{DB073A28-470D-4DDE-978C-A0F5A7FAC293}" type="presParOf" srcId="{B4652CA0-1923-433C-912F-EF86EC2DA79D}" destId="{57BA107D-DE23-4E21-ACF2-D6D1FF93380D}" srcOrd="0" destOrd="0" presId="urn:microsoft.com/office/officeart/2005/8/layout/architecture+Icon"/>
    <dgm:cxn modelId="{0C15358A-68EA-4280-8A72-5DA3D23F1543}" type="presParOf" srcId="{B4652CA0-1923-433C-912F-EF86EC2DA79D}" destId="{19924EC6-D2AF-41BE-9097-D643E2EE9D9E}" srcOrd="1" destOrd="0" presId="urn:microsoft.com/office/officeart/2005/8/layout/architecture+Icon"/>
    <dgm:cxn modelId="{08A5A6E1-C3DA-4BF3-8C85-9B917480EC68}" type="presParOf" srcId="{B4652CA0-1923-433C-912F-EF86EC2DA79D}" destId="{0C40D594-FC35-4720-800F-A298A287F517}" srcOrd="2" destOrd="0" presId="urn:microsoft.com/office/officeart/2005/8/layout/architecture+Icon"/>
    <dgm:cxn modelId="{05D6C786-2B6B-4B40-B5FE-1B61A56DF3B0}" type="presParOf" srcId="{0C40D594-FC35-4720-800F-A298A287F517}" destId="{9716E423-9F2A-4A23-965B-062E8B94338F}" srcOrd="0" destOrd="0" presId="urn:microsoft.com/office/officeart/2005/8/layout/architecture+Icon"/>
    <dgm:cxn modelId="{F36437C2-CE21-41A7-9227-629D6288E419}" type="presParOf" srcId="{9716E423-9F2A-4A23-965B-062E8B94338F}" destId="{49241084-E375-41FC-BF32-94006E34D41B}" srcOrd="0" destOrd="0" presId="urn:microsoft.com/office/officeart/2005/8/layout/architecture+Icon"/>
    <dgm:cxn modelId="{1EED42E8-34C8-4CED-896A-28093DF68F70}" type="presParOf" srcId="{9716E423-9F2A-4A23-965B-062E8B94338F}" destId="{16B64908-3AAA-437A-87F4-EE3EE0264311}" srcOrd="1" destOrd="0" presId="urn:microsoft.com/office/officeart/2005/8/layout/architecture+Icon"/>
    <dgm:cxn modelId="{D8313E68-A97D-46A1-91CF-8698EAB867BC}" type="presParOf" srcId="{0C40D594-FC35-4720-800F-A298A287F517}" destId="{E5F3B8A5-92BE-4A97-B270-E1B9265A3C3D}" srcOrd="1" destOrd="0" presId="urn:microsoft.com/office/officeart/2005/8/layout/architecture+Icon"/>
    <dgm:cxn modelId="{185CE59B-6A81-45E2-8B6A-E991A5D426BF}" type="presParOf" srcId="{0C40D594-FC35-4720-800F-A298A287F517}" destId="{DE1055EB-EE48-4B85-AA5D-6881F31BD8A7}" srcOrd="2" destOrd="0" presId="urn:microsoft.com/office/officeart/2005/8/layout/architecture+Icon"/>
    <dgm:cxn modelId="{6EF44A5A-A01F-490A-AFD2-F300356C7F1C}" type="presParOf" srcId="{DE1055EB-EE48-4B85-AA5D-6881F31BD8A7}" destId="{E2EA2F15-84EA-4EAE-B490-8A1247B1637B}" srcOrd="0" destOrd="0" presId="urn:microsoft.com/office/officeart/2005/8/layout/architecture+Icon"/>
    <dgm:cxn modelId="{B7AB68A4-28A6-44A6-93A6-78795815C0B9}" type="presParOf" srcId="{DE1055EB-EE48-4B85-AA5D-6881F31BD8A7}" destId="{EA12749F-09B9-4D62-93DD-FA3B756CD56F}" srcOrd="1" destOrd="0" presId="urn:microsoft.com/office/officeart/2005/8/layout/architecture+Icon"/>
    <dgm:cxn modelId="{21DE919F-E0F6-4105-B233-D47E4BBF2BFB}" type="presParOf" srcId="{8A4B2275-3866-424B-B40D-7079BD65779F}" destId="{4E3E5FA8-0915-4C2B-9B8B-E1E45BD350D1}" srcOrd="1" destOrd="0" presId="urn:microsoft.com/office/officeart/2005/8/layout/architecture+Icon"/>
    <dgm:cxn modelId="{C3CD49C0-6BB5-4C3A-9F0B-CB267E3ED1F8}" type="presParOf" srcId="{8A4B2275-3866-424B-B40D-7079BD65779F}" destId="{101E01EE-A900-493B-8376-B45A489FC5E8}" srcOrd="2" destOrd="0" presId="urn:microsoft.com/office/officeart/2005/8/layout/architecture+Icon"/>
    <dgm:cxn modelId="{707AFBE9-67DB-494D-9BF1-6C7794D43729}" type="presParOf" srcId="{101E01EE-A900-493B-8376-B45A489FC5E8}" destId="{253039B7-0A9F-4688-8FEE-C032C729F555}" srcOrd="0" destOrd="0" presId="urn:microsoft.com/office/officeart/2005/8/layout/architecture+Icon"/>
    <dgm:cxn modelId="{16701AC4-3113-4ADF-B962-16084BE20E5F}" type="presParOf" srcId="{101E01EE-A900-493B-8376-B45A489FC5E8}" destId="{CA3F0962-289E-4059-B0E9-BFB0E37FED95}" srcOrd="1" destOrd="0" presId="urn:microsoft.com/office/officeart/2005/8/layout/architecture+Icon"/>
    <dgm:cxn modelId="{50629635-14E4-4EA2-900D-D5401FA6B993}" type="presParOf" srcId="{101E01EE-A900-493B-8376-B45A489FC5E8}" destId="{51F825AC-8520-4DD8-A64B-F0A80BBC3A65}" srcOrd="2" destOrd="0" presId="urn:microsoft.com/office/officeart/2005/8/layout/architecture+Icon"/>
    <dgm:cxn modelId="{38285113-2765-4A2F-91B0-6D52E431EA3A}" type="presParOf" srcId="{51F825AC-8520-4DD8-A64B-F0A80BBC3A65}" destId="{696B2323-14E2-4789-9F2E-2D70B9C41FC1}" srcOrd="0" destOrd="0" presId="urn:microsoft.com/office/officeart/2005/8/layout/architecture+Icon"/>
    <dgm:cxn modelId="{F0EBD61B-933D-4636-8945-4BEFFFBFEF59}" type="presParOf" srcId="{696B2323-14E2-4789-9F2E-2D70B9C41FC1}" destId="{ADC62F65-E266-4B65-A119-370B25A0469B}" srcOrd="0" destOrd="0" presId="urn:microsoft.com/office/officeart/2005/8/layout/architecture+Icon"/>
    <dgm:cxn modelId="{A3A6E701-FBC3-4789-BF96-DA2BAFF58CA0}" type="presParOf" srcId="{696B2323-14E2-4789-9F2E-2D70B9C41FC1}" destId="{B33FA7BF-87A4-4794-B1D5-E6B2584B031B}" srcOrd="1" destOrd="0" presId="urn:microsoft.com/office/officeart/2005/8/layout/architecture+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CFA354-BD81-406F-8C15-CAA7CF06ED6A}" type="doc">
      <dgm:prSet loTypeId="urn:microsoft.com/office/officeart/2005/8/layout/hProcess9" loCatId="process" qsTypeId="urn:microsoft.com/office/officeart/2005/8/quickstyle/simple1" qsCatId="simple" csTypeId="urn:microsoft.com/office/officeart/2005/8/colors/accent1_2" csCatId="accent1" phldr="1"/>
      <dgm:spPr/>
    </dgm:pt>
    <dgm:pt modelId="{4796D4A0-B31A-441F-AD4B-9EBB23FC0E73}">
      <dgm:prSet phldrT="[Text]" custT="1"/>
      <dgm:spPr/>
      <dgm:t>
        <a:bodyPr/>
        <a:lstStyle/>
        <a:p>
          <a:r>
            <a:rPr lang="en-US" sz="1600" dirty="0" smtClean="0"/>
            <a:t>Research</a:t>
          </a:r>
          <a:endParaRPr lang="en-US" sz="1600" dirty="0"/>
        </a:p>
      </dgm:t>
    </dgm:pt>
    <dgm:pt modelId="{3B9464B6-E0AA-4A76-BB0E-760990A97B45}" type="parTrans" cxnId="{4A465D8D-B465-41F6-B324-E954C36C8712}">
      <dgm:prSet/>
      <dgm:spPr/>
      <dgm:t>
        <a:bodyPr/>
        <a:lstStyle/>
        <a:p>
          <a:endParaRPr lang="en-US"/>
        </a:p>
      </dgm:t>
    </dgm:pt>
    <dgm:pt modelId="{82F448DC-E642-413A-862E-62A13F1EF165}" type="sibTrans" cxnId="{4A465D8D-B465-41F6-B324-E954C36C8712}">
      <dgm:prSet/>
      <dgm:spPr/>
      <dgm:t>
        <a:bodyPr/>
        <a:lstStyle/>
        <a:p>
          <a:endParaRPr lang="en-US"/>
        </a:p>
      </dgm:t>
    </dgm:pt>
    <dgm:pt modelId="{6DC450D6-C954-4689-BFAC-3192B8BD6EA3}">
      <dgm:prSet phldrT="[Text]" custT="1"/>
      <dgm:spPr/>
      <dgm:t>
        <a:bodyPr/>
        <a:lstStyle/>
        <a:p>
          <a:r>
            <a:rPr lang="en-US" sz="1600" dirty="0" smtClean="0"/>
            <a:t>Request materials</a:t>
          </a:r>
          <a:endParaRPr lang="en-US" sz="1600" dirty="0"/>
        </a:p>
      </dgm:t>
    </dgm:pt>
    <dgm:pt modelId="{6C745B9C-B6F5-4E8C-A102-C0D675FF7970}" type="parTrans" cxnId="{6848BE87-E6D6-45C2-A068-6798E7D334BC}">
      <dgm:prSet/>
      <dgm:spPr/>
      <dgm:t>
        <a:bodyPr/>
        <a:lstStyle/>
        <a:p>
          <a:endParaRPr lang="en-US"/>
        </a:p>
      </dgm:t>
    </dgm:pt>
    <dgm:pt modelId="{0ACFD56B-A739-496C-A85A-A458F9B979E4}" type="sibTrans" cxnId="{6848BE87-E6D6-45C2-A068-6798E7D334BC}">
      <dgm:prSet/>
      <dgm:spPr/>
      <dgm:t>
        <a:bodyPr/>
        <a:lstStyle/>
        <a:p>
          <a:endParaRPr lang="en-US"/>
        </a:p>
      </dgm:t>
    </dgm:pt>
    <dgm:pt modelId="{5E0E5D8C-B4FF-47C9-B520-20E97D57E531}">
      <dgm:prSet phldrT="[Text]"/>
      <dgm:spPr/>
      <dgm:t>
        <a:bodyPr/>
        <a:lstStyle/>
        <a:p>
          <a:r>
            <a:rPr lang="en-US" dirty="0" smtClean="0"/>
            <a:t>Complete applications</a:t>
          </a:r>
          <a:endParaRPr lang="en-US" dirty="0"/>
        </a:p>
      </dgm:t>
    </dgm:pt>
    <dgm:pt modelId="{3159A68D-BDDD-45CF-936E-8ED4F8F5CAD5}" type="parTrans" cxnId="{26F075E2-0703-49F1-AF69-A31A3BB000DD}">
      <dgm:prSet/>
      <dgm:spPr/>
      <dgm:t>
        <a:bodyPr/>
        <a:lstStyle/>
        <a:p>
          <a:endParaRPr lang="en-US"/>
        </a:p>
      </dgm:t>
    </dgm:pt>
    <dgm:pt modelId="{E4671337-A2DA-4BD3-8D13-45972CED4ACB}" type="sibTrans" cxnId="{26F075E2-0703-49F1-AF69-A31A3BB000DD}">
      <dgm:prSet/>
      <dgm:spPr/>
      <dgm:t>
        <a:bodyPr/>
        <a:lstStyle/>
        <a:p>
          <a:endParaRPr lang="en-US"/>
        </a:p>
      </dgm:t>
    </dgm:pt>
    <dgm:pt modelId="{A1C8B1F4-EA58-4C10-BCD1-C667BAAC4E7E}">
      <dgm:prSet phldrT="[Text]"/>
      <dgm:spPr/>
      <dgm:t>
        <a:bodyPr/>
        <a:lstStyle/>
        <a:p>
          <a:r>
            <a:rPr lang="en-US" dirty="0" smtClean="0"/>
            <a:t>Proofread essays</a:t>
          </a:r>
          <a:endParaRPr lang="en-US" dirty="0"/>
        </a:p>
      </dgm:t>
    </dgm:pt>
    <dgm:pt modelId="{0F7FDD8E-9557-4B8B-B225-D76A38172ABC}" type="parTrans" cxnId="{3E2FC1AA-C32D-43D0-9988-E368E9FFAC8D}">
      <dgm:prSet/>
      <dgm:spPr/>
      <dgm:t>
        <a:bodyPr/>
        <a:lstStyle/>
        <a:p>
          <a:endParaRPr lang="en-US"/>
        </a:p>
      </dgm:t>
    </dgm:pt>
    <dgm:pt modelId="{C8FE896E-C503-41D1-A30F-C822D8E8E47E}" type="sibTrans" cxnId="{3E2FC1AA-C32D-43D0-9988-E368E9FFAC8D}">
      <dgm:prSet/>
      <dgm:spPr/>
      <dgm:t>
        <a:bodyPr/>
        <a:lstStyle/>
        <a:p>
          <a:endParaRPr lang="en-US"/>
        </a:p>
      </dgm:t>
    </dgm:pt>
    <dgm:pt modelId="{4EABABD6-69A5-44F8-A7BE-9421F738F724}">
      <dgm:prSet phldrT="[Text]"/>
      <dgm:spPr/>
      <dgm:t>
        <a:bodyPr/>
        <a:lstStyle/>
        <a:p>
          <a:r>
            <a:rPr lang="en-US" dirty="0" smtClean="0"/>
            <a:t>Make copies</a:t>
          </a:r>
          <a:endParaRPr lang="en-US" dirty="0"/>
        </a:p>
      </dgm:t>
    </dgm:pt>
    <dgm:pt modelId="{A3801012-84EA-4201-BFDB-754C1E50F6C0}" type="parTrans" cxnId="{28E71D63-A1B4-40BD-95C9-7B6BAE862056}">
      <dgm:prSet/>
      <dgm:spPr/>
      <dgm:t>
        <a:bodyPr/>
        <a:lstStyle/>
        <a:p>
          <a:endParaRPr lang="en-US"/>
        </a:p>
      </dgm:t>
    </dgm:pt>
    <dgm:pt modelId="{731F475A-9A6A-4910-A4A9-420FED7C8874}" type="sibTrans" cxnId="{28E71D63-A1B4-40BD-95C9-7B6BAE862056}">
      <dgm:prSet/>
      <dgm:spPr/>
      <dgm:t>
        <a:bodyPr/>
        <a:lstStyle/>
        <a:p>
          <a:endParaRPr lang="en-US"/>
        </a:p>
      </dgm:t>
    </dgm:pt>
    <dgm:pt modelId="{79707342-D907-47E8-97D3-C15AA143E7C3}">
      <dgm:prSet phldrT="[Text]"/>
      <dgm:spPr/>
      <dgm:t>
        <a:bodyPr/>
        <a:lstStyle/>
        <a:p>
          <a:r>
            <a:rPr lang="en-US" dirty="0" smtClean="0"/>
            <a:t>Submit applications by deadline</a:t>
          </a:r>
          <a:endParaRPr lang="en-US" dirty="0"/>
        </a:p>
      </dgm:t>
    </dgm:pt>
    <dgm:pt modelId="{8A5DC914-7810-4E41-B7F3-0A4286364ADD}" type="parTrans" cxnId="{ABF3935D-E7AD-41CF-88C6-18E501E02B94}">
      <dgm:prSet/>
      <dgm:spPr/>
      <dgm:t>
        <a:bodyPr/>
        <a:lstStyle/>
        <a:p>
          <a:endParaRPr lang="en-US"/>
        </a:p>
      </dgm:t>
    </dgm:pt>
    <dgm:pt modelId="{10EE3FEE-4812-4455-8EE3-13A278BA3CFA}" type="sibTrans" cxnId="{ABF3935D-E7AD-41CF-88C6-18E501E02B94}">
      <dgm:prSet/>
      <dgm:spPr/>
      <dgm:t>
        <a:bodyPr/>
        <a:lstStyle/>
        <a:p>
          <a:endParaRPr lang="en-US"/>
        </a:p>
      </dgm:t>
    </dgm:pt>
    <dgm:pt modelId="{FB3573A2-5DEB-4F1E-9174-4B36409EFAAC}">
      <dgm:prSet phldrT="[Text]"/>
      <dgm:spPr/>
      <dgm:t>
        <a:bodyPr/>
        <a:lstStyle/>
        <a:p>
          <a:r>
            <a:rPr lang="en-US" dirty="0" smtClean="0"/>
            <a:t>Keep applying</a:t>
          </a:r>
          <a:endParaRPr lang="en-US" dirty="0"/>
        </a:p>
      </dgm:t>
    </dgm:pt>
    <dgm:pt modelId="{52B0EF6F-DEEB-4037-895A-7770F3195CCD}" type="parTrans" cxnId="{16ABEBFE-413B-40CD-AC83-D0DD6CA8B0B6}">
      <dgm:prSet/>
      <dgm:spPr/>
      <dgm:t>
        <a:bodyPr/>
        <a:lstStyle/>
        <a:p>
          <a:endParaRPr lang="en-US"/>
        </a:p>
      </dgm:t>
    </dgm:pt>
    <dgm:pt modelId="{B214AED3-DEDE-4173-BFFA-5F567AD900C3}" type="sibTrans" cxnId="{16ABEBFE-413B-40CD-AC83-D0DD6CA8B0B6}">
      <dgm:prSet/>
      <dgm:spPr/>
      <dgm:t>
        <a:bodyPr/>
        <a:lstStyle/>
        <a:p>
          <a:endParaRPr lang="en-US"/>
        </a:p>
      </dgm:t>
    </dgm:pt>
    <dgm:pt modelId="{9A58729F-543B-4C18-AF48-939543BE620E}" type="pres">
      <dgm:prSet presAssocID="{D5CFA354-BD81-406F-8C15-CAA7CF06ED6A}" presName="CompostProcess" presStyleCnt="0">
        <dgm:presLayoutVars>
          <dgm:dir/>
          <dgm:resizeHandles val="exact"/>
        </dgm:presLayoutVars>
      </dgm:prSet>
      <dgm:spPr/>
    </dgm:pt>
    <dgm:pt modelId="{1D4B0D8F-7D96-46F4-A271-C8B59D91F160}" type="pres">
      <dgm:prSet presAssocID="{D5CFA354-BD81-406F-8C15-CAA7CF06ED6A}" presName="arrow" presStyleLbl="bgShp" presStyleIdx="0" presStyleCnt="1"/>
      <dgm:spPr/>
    </dgm:pt>
    <dgm:pt modelId="{3C44C5D3-2881-4D07-8081-9103F6D8A895}" type="pres">
      <dgm:prSet presAssocID="{D5CFA354-BD81-406F-8C15-CAA7CF06ED6A}" presName="linearProcess" presStyleCnt="0"/>
      <dgm:spPr/>
    </dgm:pt>
    <dgm:pt modelId="{552A5CB6-66F1-4E78-9042-B95FE385D121}" type="pres">
      <dgm:prSet presAssocID="{4796D4A0-B31A-441F-AD4B-9EBB23FC0E73}" presName="textNode" presStyleLbl="node1" presStyleIdx="0" presStyleCnt="7">
        <dgm:presLayoutVars>
          <dgm:bulletEnabled val="1"/>
        </dgm:presLayoutVars>
      </dgm:prSet>
      <dgm:spPr/>
      <dgm:t>
        <a:bodyPr/>
        <a:lstStyle/>
        <a:p>
          <a:endParaRPr lang="en-US"/>
        </a:p>
      </dgm:t>
    </dgm:pt>
    <dgm:pt modelId="{7F57C515-0E93-4E88-8D30-FDF378DCF6A6}" type="pres">
      <dgm:prSet presAssocID="{82F448DC-E642-413A-862E-62A13F1EF165}" presName="sibTrans" presStyleCnt="0"/>
      <dgm:spPr/>
    </dgm:pt>
    <dgm:pt modelId="{FF705651-1005-4240-87D5-BFD3833FD0B9}" type="pres">
      <dgm:prSet presAssocID="{6DC450D6-C954-4689-BFAC-3192B8BD6EA3}" presName="textNode" presStyleLbl="node1" presStyleIdx="1" presStyleCnt="7">
        <dgm:presLayoutVars>
          <dgm:bulletEnabled val="1"/>
        </dgm:presLayoutVars>
      </dgm:prSet>
      <dgm:spPr/>
      <dgm:t>
        <a:bodyPr/>
        <a:lstStyle/>
        <a:p>
          <a:endParaRPr lang="en-US"/>
        </a:p>
      </dgm:t>
    </dgm:pt>
    <dgm:pt modelId="{3364E6A4-1D44-4C29-AB2A-23D4809C1209}" type="pres">
      <dgm:prSet presAssocID="{0ACFD56B-A739-496C-A85A-A458F9B979E4}" presName="sibTrans" presStyleCnt="0"/>
      <dgm:spPr/>
    </dgm:pt>
    <dgm:pt modelId="{84C1B8FD-2FA1-40A7-BAE5-2064AC9EB9C2}" type="pres">
      <dgm:prSet presAssocID="{5E0E5D8C-B4FF-47C9-B520-20E97D57E531}" presName="textNode" presStyleLbl="node1" presStyleIdx="2" presStyleCnt="7">
        <dgm:presLayoutVars>
          <dgm:bulletEnabled val="1"/>
        </dgm:presLayoutVars>
      </dgm:prSet>
      <dgm:spPr/>
      <dgm:t>
        <a:bodyPr/>
        <a:lstStyle/>
        <a:p>
          <a:endParaRPr lang="en-US"/>
        </a:p>
      </dgm:t>
    </dgm:pt>
    <dgm:pt modelId="{64690D75-909A-46EC-9695-091338D5C2A2}" type="pres">
      <dgm:prSet presAssocID="{E4671337-A2DA-4BD3-8D13-45972CED4ACB}" presName="sibTrans" presStyleCnt="0"/>
      <dgm:spPr/>
    </dgm:pt>
    <dgm:pt modelId="{0A7C6F73-0F16-4D32-B6B1-AFF5F731765E}" type="pres">
      <dgm:prSet presAssocID="{A1C8B1F4-EA58-4C10-BCD1-C667BAAC4E7E}" presName="textNode" presStyleLbl="node1" presStyleIdx="3" presStyleCnt="7">
        <dgm:presLayoutVars>
          <dgm:bulletEnabled val="1"/>
        </dgm:presLayoutVars>
      </dgm:prSet>
      <dgm:spPr/>
      <dgm:t>
        <a:bodyPr/>
        <a:lstStyle/>
        <a:p>
          <a:endParaRPr lang="en-US"/>
        </a:p>
      </dgm:t>
    </dgm:pt>
    <dgm:pt modelId="{2AB50361-EDD0-4BC1-A575-72E53E892306}" type="pres">
      <dgm:prSet presAssocID="{C8FE896E-C503-41D1-A30F-C822D8E8E47E}" presName="sibTrans" presStyleCnt="0"/>
      <dgm:spPr/>
    </dgm:pt>
    <dgm:pt modelId="{5AE00EE9-D518-4B3B-94BA-4F2507781C4B}" type="pres">
      <dgm:prSet presAssocID="{4EABABD6-69A5-44F8-A7BE-9421F738F724}" presName="textNode" presStyleLbl="node1" presStyleIdx="4" presStyleCnt="7">
        <dgm:presLayoutVars>
          <dgm:bulletEnabled val="1"/>
        </dgm:presLayoutVars>
      </dgm:prSet>
      <dgm:spPr/>
      <dgm:t>
        <a:bodyPr/>
        <a:lstStyle/>
        <a:p>
          <a:endParaRPr lang="en-US"/>
        </a:p>
      </dgm:t>
    </dgm:pt>
    <dgm:pt modelId="{925B037E-92A2-4653-A52F-7102A8D2F9A1}" type="pres">
      <dgm:prSet presAssocID="{731F475A-9A6A-4910-A4A9-420FED7C8874}" presName="sibTrans" presStyleCnt="0"/>
      <dgm:spPr/>
    </dgm:pt>
    <dgm:pt modelId="{7971C4A2-E05F-4B63-8B78-0A6EC78FFE35}" type="pres">
      <dgm:prSet presAssocID="{79707342-D907-47E8-97D3-C15AA143E7C3}" presName="textNode" presStyleLbl="node1" presStyleIdx="5" presStyleCnt="7">
        <dgm:presLayoutVars>
          <dgm:bulletEnabled val="1"/>
        </dgm:presLayoutVars>
      </dgm:prSet>
      <dgm:spPr/>
      <dgm:t>
        <a:bodyPr/>
        <a:lstStyle/>
        <a:p>
          <a:endParaRPr lang="en-US"/>
        </a:p>
      </dgm:t>
    </dgm:pt>
    <dgm:pt modelId="{D55C69D3-BF36-4952-8450-88C6509F4E0F}" type="pres">
      <dgm:prSet presAssocID="{10EE3FEE-4812-4455-8EE3-13A278BA3CFA}" presName="sibTrans" presStyleCnt="0"/>
      <dgm:spPr/>
    </dgm:pt>
    <dgm:pt modelId="{5B84EFDD-0977-41BB-9EDD-5346EA749760}" type="pres">
      <dgm:prSet presAssocID="{FB3573A2-5DEB-4F1E-9174-4B36409EFAAC}" presName="textNode" presStyleLbl="node1" presStyleIdx="6" presStyleCnt="7">
        <dgm:presLayoutVars>
          <dgm:bulletEnabled val="1"/>
        </dgm:presLayoutVars>
      </dgm:prSet>
      <dgm:spPr/>
      <dgm:t>
        <a:bodyPr/>
        <a:lstStyle/>
        <a:p>
          <a:endParaRPr lang="en-US"/>
        </a:p>
      </dgm:t>
    </dgm:pt>
  </dgm:ptLst>
  <dgm:cxnLst>
    <dgm:cxn modelId="{906696DF-1924-4EAD-A088-C5346C170FC8}" type="presOf" srcId="{D5CFA354-BD81-406F-8C15-CAA7CF06ED6A}" destId="{9A58729F-543B-4C18-AF48-939543BE620E}" srcOrd="0" destOrd="0" presId="urn:microsoft.com/office/officeart/2005/8/layout/hProcess9"/>
    <dgm:cxn modelId="{EF046BF1-B28F-4BB4-A396-F48EAD6A869D}" type="presOf" srcId="{A1C8B1F4-EA58-4C10-BCD1-C667BAAC4E7E}" destId="{0A7C6F73-0F16-4D32-B6B1-AFF5F731765E}" srcOrd="0" destOrd="0" presId="urn:microsoft.com/office/officeart/2005/8/layout/hProcess9"/>
    <dgm:cxn modelId="{3E2FC1AA-C32D-43D0-9988-E368E9FFAC8D}" srcId="{D5CFA354-BD81-406F-8C15-CAA7CF06ED6A}" destId="{A1C8B1F4-EA58-4C10-BCD1-C667BAAC4E7E}" srcOrd="3" destOrd="0" parTransId="{0F7FDD8E-9557-4B8B-B225-D76A38172ABC}" sibTransId="{C8FE896E-C503-41D1-A30F-C822D8E8E47E}"/>
    <dgm:cxn modelId="{209AAD76-5B80-40C1-9C5E-275E17A743BB}" type="presOf" srcId="{4EABABD6-69A5-44F8-A7BE-9421F738F724}" destId="{5AE00EE9-D518-4B3B-94BA-4F2507781C4B}" srcOrd="0" destOrd="0" presId="urn:microsoft.com/office/officeart/2005/8/layout/hProcess9"/>
    <dgm:cxn modelId="{16ABEBFE-413B-40CD-AC83-D0DD6CA8B0B6}" srcId="{D5CFA354-BD81-406F-8C15-CAA7CF06ED6A}" destId="{FB3573A2-5DEB-4F1E-9174-4B36409EFAAC}" srcOrd="6" destOrd="0" parTransId="{52B0EF6F-DEEB-4037-895A-7770F3195CCD}" sibTransId="{B214AED3-DEDE-4173-BFFA-5F567AD900C3}"/>
    <dgm:cxn modelId="{26F075E2-0703-49F1-AF69-A31A3BB000DD}" srcId="{D5CFA354-BD81-406F-8C15-CAA7CF06ED6A}" destId="{5E0E5D8C-B4FF-47C9-B520-20E97D57E531}" srcOrd="2" destOrd="0" parTransId="{3159A68D-BDDD-45CF-936E-8ED4F8F5CAD5}" sibTransId="{E4671337-A2DA-4BD3-8D13-45972CED4ACB}"/>
    <dgm:cxn modelId="{2C8FB0B4-BE48-453E-88FE-69F741831498}" type="presOf" srcId="{5E0E5D8C-B4FF-47C9-B520-20E97D57E531}" destId="{84C1B8FD-2FA1-40A7-BAE5-2064AC9EB9C2}" srcOrd="0" destOrd="0" presId="urn:microsoft.com/office/officeart/2005/8/layout/hProcess9"/>
    <dgm:cxn modelId="{8F6EE2D0-1F6D-4FBD-932B-78A647A6E97F}" type="presOf" srcId="{4796D4A0-B31A-441F-AD4B-9EBB23FC0E73}" destId="{552A5CB6-66F1-4E78-9042-B95FE385D121}" srcOrd="0" destOrd="0" presId="urn:microsoft.com/office/officeart/2005/8/layout/hProcess9"/>
    <dgm:cxn modelId="{595F2951-3A88-4C76-AD1E-5906CB8937C1}" type="presOf" srcId="{FB3573A2-5DEB-4F1E-9174-4B36409EFAAC}" destId="{5B84EFDD-0977-41BB-9EDD-5346EA749760}" srcOrd="0" destOrd="0" presId="urn:microsoft.com/office/officeart/2005/8/layout/hProcess9"/>
    <dgm:cxn modelId="{28E71D63-A1B4-40BD-95C9-7B6BAE862056}" srcId="{D5CFA354-BD81-406F-8C15-CAA7CF06ED6A}" destId="{4EABABD6-69A5-44F8-A7BE-9421F738F724}" srcOrd="4" destOrd="0" parTransId="{A3801012-84EA-4201-BFDB-754C1E50F6C0}" sibTransId="{731F475A-9A6A-4910-A4A9-420FED7C8874}"/>
    <dgm:cxn modelId="{ABF3935D-E7AD-41CF-88C6-18E501E02B94}" srcId="{D5CFA354-BD81-406F-8C15-CAA7CF06ED6A}" destId="{79707342-D907-47E8-97D3-C15AA143E7C3}" srcOrd="5" destOrd="0" parTransId="{8A5DC914-7810-4E41-B7F3-0A4286364ADD}" sibTransId="{10EE3FEE-4812-4455-8EE3-13A278BA3CFA}"/>
    <dgm:cxn modelId="{4A465D8D-B465-41F6-B324-E954C36C8712}" srcId="{D5CFA354-BD81-406F-8C15-CAA7CF06ED6A}" destId="{4796D4A0-B31A-441F-AD4B-9EBB23FC0E73}" srcOrd="0" destOrd="0" parTransId="{3B9464B6-E0AA-4A76-BB0E-760990A97B45}" sibTransId="{82F448DC-E642-413A-862E-62A13F1EF165}"/>
    <dgm:cxn modelId="{D3B2504B-C5D6-445A-AF73-BD922DD60EB6}" type="presOf" srcId="{79707342-D907-47E8-97D3-C15AA143E7C3}" destId="{7971C4A2-E05F-4B63-8B78-0A6EC78FFE35}" srcOrd="0" destOrd="0" presId="urn:microsoft.com/office/officeart/2005/8/layout/hProcess9"/>
    <dgm:cxn modelId="{6848BE87-E6D6-45C2-A068-6798E7D334BC}" srcId="{D5CFA354-BD81-406F-8C15-CAA7CF06ED6A}" destId="{6DC450D6-C954-4689-BFAC-3192B8BD6EA3}" srcOrd="1" destOrd="0" parTransId="{6C745B9C-B6F5-4E8C-A102-C0D675FF7970}" sibTransId="{0ACFD56B-A739-496C-A85A-A458F9B979E4}"/>
    <dgm:cxn modelId="{35B0D5CD-4AAC-4A36-801A-0FF9A126EEF6}" type="presOf" srcId="{6DC450D6-C954-4689-BFAC-3192B8BD6EA3}" destId="{FF705651-1005-4240-87D5-BFD3833FD0B9}" srcOrd="0" destOrd="0" presId="urn:microsoft.com/office/officeart/2005/8/layout/hProcess9"/>
    <dgm:cxn modelId="{81479A3D-6AE7-43ED-B9BB-59AB18669E7F}" type="presParOf" srcId="{9A58729F-543B-4C18-AF48-939543BE620E}" destId="{1D4B0D8F-7D96-46F4-A271-C8B59D91F160}" srcOrd="0" destOrd="0" presId="urn:microsoft.com/office/officeart/2005/8/layout/hProcess9"/>
    <dgm:cxn modelId="{BB0851A3-632D-44FF-8FED-53612AD9C80D}" type="presParOf" srcId="{9A58729F-543B-4C18-AF48-939543BE620E}" destId="{3C44C5D3-2881-4D07-8081-9103F6D8A895}" srcOrd="1" destOrd="0" presId="urn:microsoft.com/office/officeart/2005/8/layout/hProcess9"/>
    <dgm:cxn modelId="{D8E51F07-65F7-42F5-AF2F-59A0F47D9FE4}" type="presParOf" srcId="{3C44C5D3-2881-4D07-8081-9103F6D8A895}" destId="{552A5CB6-66F1-4E78-9042-B95FE385D121}" srcOrd="0" destOrd="0" presId="urn:microsoft.com/office/officeart/2005/8/layout/hProcess9"/>
    <dgm:cxn modelId="{A08445CB-D120-40B5-86BB-C60A09D89EE7}" type="presParOf" srcId="{3C44C5D3-2881-4D07-8081-9103F6D8A895}" destId="{7F57C515-0E93-4E88-8D30-FDF378DCF6A6}" srcOrd="1" destOrd="0" presId="urn:microsoft.com/office/officeart/2005/8/layout/hProcess9"/>
    <dgm:cxn modelId="{E8F83760-1BE1-4D41-A23C-2C6D02DA77AD}" type="presParOf" srcId="{3C44C5D3-2881-4D07-8081-9103F6D8A895}" destId="{FF705651-1005-4240-87D5-BFD3833FD0B9}" srcOrd="2" destOrd="0" presId="urn:microsoft.com/office/officeart/2005/8/layout/hProcess9"/>
    <dgm:cxn modelId="{1191ED7D-95AE-4674-9D35-0F587EB9E89A}" type="presParOf" srcId="{3C44C5D3-2881-4D07-8081-9103F6D8A895}" destId="{3364E6A4-1D44-4C29-AB2A-23D4809C1209}" srcOrd="3" destOrd="0" presId="urn:microsoft.com/office/officeart/2005/8/layout/hProcess9"/>
    <dgm:cxn modelId="{F1E6148C-82BD-47D4-AC2C-9D2721F2B288}" type="presParOf" srcId="{3C44C5D3-2881-4D07-8081-9103F6D8A895}" destId="{84C1B8FD-2FA1-40A7-BAE5-2064AC9EB9C2}" srcOrd="4" destOrd="0" presId="urn:microsoft.com/office/officeart/2005/8/layout/hProcess9"/>
    <dgm:cxn modelId="{8A0B2921-BDE2-4975-A6EE-30112BC6C895}" type="presParOf" srcId="{3C44C5D3-2881-4D07-8081-9103F6D8A895}" destId="{64690D75-909A-46EC-9695-091338D5C2A2}" srcOrd="5" destOrd="0" presId="urn:microsoft.com/office/officeart/2005/8/layout/hProcess9"/>
    <dgm:cxn modelId="{AE7465B9-C1D3-4E46-801B-4AF7273559A8}" type="presParOf" srcId="{3C44C5D3-2881-4D07-8081-9103F6D8A895}" destId="{0A7C6F73-0F16-4D32-B6B1-AFF5F731765E}" srcOrd="6" destOrd="0" presId="urn:microsoft.com/office/officeart/2005/8/layout/hProcess9"/>
    <dgm:cxn modelId="{872819E8-9187-4CD5-B0DC-E9552D16EB1D}" type="presParOf" srcId="{3C44C5D3-2881-4D07-8081-9103F6D8A895}" destId="{2AB50361-EDD0-4BC1-A575-72E53E892306}" srcOrd="7" destOrd="0" presId="urn:microsoft.com/office/officeart/2005/8/layout/hProcess9"/>
    <dgm:cxn modelId="{4BC0DB5B-2819-49FA-90B0-9B5DE372E1B6}" type="presParOf" srcId="{3C44C5D3-2881-4D07-8081-9103F6D8A895}" destId="{5AE00EE9-D518-4B3B-94BA-4F2507781C4B}" srcOrd="8" destOrd="0" presId="urn:microsoft.com/office/officeart/2005/8/layout/hProcess9"/>
    <dgm:cxn modelId="{995E5D67-BD00-42AB-8E74-A42FF385E585}" type="presParOf" srcId="{3C44C5D3-2881-4D07-8081-9103F6D8A895}" destId="{925B037E-92A2-4653-A52F-7102A8D2F9A1}" srcOrd="9" destOrd="0" presId="urn:microsoft.com/office/officeart/2005/8/layout/hProcess9"/>
    <dgm:cxn modelId="{D52ABC73-6B5D-4452-A593-A60D2061443A}" type="presParOf" srcId="{3C44C5D3-2881-4D07-8081-9103F6D8A895}" destId="{7971C4A2-E05F-4B63-8B78-0A6EC78FFE35}" srcOrd="10" destOrd="0" presId="urn:microsoft.com/office/officeart/2005/8/layout/hProcess9"/>
    <dgm:cxn modelId="{8E7B06B3-6838-4D1B-AFDE-1393451B4C2C}" type="presParOf" srcId="{3C44C5D3-2881-4D07-8081-9103F6D8A895}" destId="{D55C69D3-BF36-4952-8450-88C6509F4E0F}" srcOrd="11" destOrd="0" presId="urn:microsoft.com/office/officeart/2005/8/layout/hProcess9"/>
    <dgm:cxn modelId="{7202BA07-EB86-4257-995B-91FC3CAD3BAF}" type="presParOf" srcId="{3C44C5D3-2881-4D07-8081-9103F6D8A895}" destId="{5B84EFDD-0977-41BB-9EDD-5346EA749760}" srcOrd="1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CAAF0-2AD7-4FDF-B6AB-603B13534F1C}">
      <dsp:nvSpPr>
        <dsp:cNvPr id="0" name=""/>
        <dsp:cNvSpPr/>
      </dsp:nvSpPr>
      <dsp:spPr>
        <a:xfrm>
          <a:off x="2382598" y="242696"/>
          <a:ext cx="3136392" cy="313639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Talent</a:t>
          </a:r>
          <a:endParaRPr lang="en-US" sz="2500" kern="1200" dirty="0"/>
        </a:p>
      </dsp:txBody>
      <dsp:txXfrm>
        <a:off x="4035552" y="907313"/>
        <a:ext cx="1120140" cy="933450"/>
      </dsp:txXfrm>
    </dsp:sp>
    <dsp:sp modelId="{C5F63FFD-26C3-486A-ADED-630DA249A161}">
      <dsp:nvSpPr>
        <dsp:cNvPr id="0" name=""/>
        <dsp:cNvSpPr/>
      </dsp:nvSpPr>
      <dsp:spPr>
        <a:xfrm>
          <a:off x="2318003" y="354710"/>
          <a:ext cx="3136392" cy="313639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Independent</a:t>
          </a:r>
          <a:endParaRPr lang="en-US" sz="2500" kern="1200" dirty="0"/>
        </a:p>
      </dsp:txBody>
      <dsp:txXfrm>
        <a:off x="3064763" y="2389632"/>
        <a:ext cx="1680210" cy="821436"/>
      </dsp:txXfrm>
    </dsp:sp>
    <dsp:sp modelId="{99326FFF-9AC5-4B13-8820-5BB4FCE90CF2}">
      <dsp:nvSpPr>
        <dsp:cNvPr id="0" name=""/>
        <dsp:cNvSpPr/>
      </dsp:nvSpPr>
      <dsp:spPr>
        <a:xfrm>
          <a:off x="2253409" y="242696"/>
          <a:ext cx="3136392" cy="313639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Merit</a:t>
          </a:r>
          <a:endParaRPr lang="en-US" sz="2500" kern="1200" dirty="0"/>
        </a:p>
      </dsp:txBody>
      <dsp:txXfrm>
        <a:off x="2616707" y="907313"/>
        <a:ext cx="1120140" cy="933450"/>
      </dsp:txXfrm>
    </dsp:sp>
    <dsp:sp modelId="{DA959271-BB3B-4A33-924A-38A016125832}">
      <dsp:nvSpPr>
        <dsp:cNvPr id="0" name=""/>
        <dsp:cNvSpPr/>
      </dsp:nvSpPr>
      <dsp:spPr>
        <a:xfrm>
          <a:off x="2188700" y="48539"/>
          <a:ext cx="3524707" cy="352470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44910A-F875-4E94-9A9E-7C9648632ECE}">
      <dsp:nvSpPr>
        <dsp:cNvPr id="0" name=""/>
        <dsp:cNvSpPr/>
      </dsp:nvSpPr>
      <dsp:spPr>
        <a:xfrm>
          <a:off x="2123846" y="160355"/>
          <a:ext cx="3524707" cy="352470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14BECF-A7A9-4F57-84CE-2358F8E5884F}">
      <dsp:nvSpPr>
        <dsp:cNvPr id="0" name=""/>
        <dsp:cNvSpPr/>
      </dsp:nvSpPr>
      <dsp:spPr>
        <a:xfrm>
          <a:off x="2058992" y="48539"/>
          <a:ext cx="3524707" cy="352470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87AF8-1E79-4295-A0A3-9B856E84F7AC}">
      <dsp:nvSpPr>
        <dsp:cNvPr id="0" name=""/>
        <dsp:cNvSpPr/>
      </dsp:nvSpPr>
      <dsp:spPr>
        <a:xfrm>
          <a:off x="0" y="288131"/>
          <a:ext cx="2428875" cy="14573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College Planning</a:t>
          </a:r>
          <a:endParaRPr lang="en-US" sz="3500" kern="1200" dirty="0"/>
        </a:p>
      </dsp:txBody>
      <dsp:txXfrm>
        <a:off x="0" y="288131"/>
        <a:ext cx="2428875" cy="1457324"/>
      </dsp:txXfrm>
    </dsp:sp>
    <dsp:sp modelId="{78AB0BE5-5712-4A03-8C5F-386F5D854696}">
      <dsp:nvSpPr>
        <dsp:cNvPr id="0" name=""/>
        <dsp:cNvSpPr/>
      </dsp:nvSpPr>
      <dsp:spPr>
        <a:xfrm>
          <a:off x="2671762" y="288131"/>
          <a:ext cx="2428875" cy="14573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Campus Life</a:t>
          </a:r>
          <a:endParaRPr lang="en-US" sz="3500" kern="1200" dirty="0"/>
        </a:p>
      </dsp:txBody>
      <dsp:txXfrm>
        <a:off x="2671762" y="288131"/>
        <a:ext cx="2428875" cy="1457324"/>
      </dsp:txXfrm>
    </dsp:sp>
    <dsp:sp modelId="{CDD1075E-18FA-42C3-9A9C-E5254CE254CE}">
      <dsp:nvSpPr>
        <dsp:cNvPr id="0" name=""/>
        <dsp:cNvSpPr/>
      </dsp:nvSpPr>
      <dsp:spPr>
        <a:xfrm>
          <a:off x="5343525" y="288131"/>
          <a:ext cx="2428875" cy="14573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Career Exploration</a:t>
          </a:r>
          <a:endParaRPr lang="en-US" sz="3500" kern="1200" dirty="0"/>
        </a:p>
      </dsp:txBody>
      <dsp:txXfrm>
        <a:off x="5343525" y="288131"/>
        <a:ext cx="2428875" cy="1457324"/>
      </dsp:txXfrm>
    </dsp:sp>
    <dsp:sp modelId="{E988AB25-06CC-4174-BA8D-023AFD686AAF}">
      <dsp:nvSpPr>
        <dsp:cNvPr id="0" name=""/>
        <dsp:cNvSpPr/>
      </dsp:nvSpPr>
      <dsp:spPr>
        <a:xfrm>
          <a:off x="0" y="1988343"/>
          <a:ext cx="2428875" cy="14573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Paying for College</a:t>
          </a:r>
          <a:endParaRPr lang="en-US" sz="3500" kern="1200" dirty="0"/>
        </a:p>
      </dsp:txBody>
      <dsp:txXfrm>
        <a:off x="0" y="1988343"/>
        <a:ext cx="2428875" cy="1457324"/>
      </dsp:txXfrm>
    </dsp:sp>
    <dsp:sp modelId="{126CD9DA-C576-47FB-856F-A58EF0135E8A}">
      <dsp:nvSpPr>
        <dsp:cNvPr id="0" name=""/>
        <dsp:cNvSpPr/>
      </dsp:nvSpPr>
      <dsp:spPr>
        <a:xfrm>
          <a:off x="2671762" y="1988343"/>
          <a:ext cx="2428875" cy="14573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Scholarship Search</a:t>
          </a:r>
          <a:endParaRPr lang="en-US" sz="3500" kern="1200" dirty="0"/>
        </a:p>
      </dsp:txBody>
      <dsp:txXfrm>
        <a:off x="2671762" y="1988343"/>
        <a:ext cx="2428875" cy="1457324"/>
      </dsp:txXfrm>
    </dsp:sp>
    <dsp:sp modelId="{171C3C77-5D88-4064-83FD-AD3D06A24CA4}">
      <dsp:nvSpPr>
        <dsp:cNvPr id="0" name=""/>
        <dsp:cNvSpPr/>
      </dsp:nvSpPr>
      <dsp:spPr>
        <a:xfrm>
          <a:off x="5343525" y="1988343"/>
          <a:ext cx="2428875" cy="14573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Parent Information</a:t>
          </a:r>
          <a:endParaRPr lang="en-US" sz="3500" kern="1200" dirty="0"/>
        </a:p>
      </dsp:txBody>
      <dsp:txXfrm>
        <a:off x="5343525" y="1988343"/>
        <a:ext cx="2428875" cy="1457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8E0F2-7ACF-45A7-9BA5-921E08E7E50F}">
      <dsp:nvSpPr>
        <dsp:cNvPr id="0" name=""/>
        <dsp:cNvSpPr/>
      </dsp:nvSpPr>
      <dsp:spPr>
        <a:xfrm>
          <a:off x="891" y="2578454"/>
          <a:ext cx="7770616" cy="1154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Organizations, clubs, and civic groups</a:t>
          </a:r>
          <a:endParaRPr lang="en-US" sz="3900" kern="1200" dirty="0"/>
        </a:p>
      </dsp:txBody>
      <dsp:txXfrm>
        <a:off x="34692" y="2612255"/>
        <a:ext cx="7703014" cy="1086448"/>
      </dsp:txXfrm>
    </dsp:sp>
    <dsp:sp modelId="{57BA107D-DE23-4E21-ACF2-D6D1FF93380D}">
      <dsp:nvSpPr>
        <dsp:cNvPr id="0" name=""/>
        <dsp:cNvSpPr/>
      </dsp:nvSpPr>
      <dsp:spPr>
        <a:xfrm>
          <a:off x="891" y="1289874"/>
          <a:ext cx="5076007" cy="1154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Parent’s affiliations and employer</a:t>
          </a:r>
          <a:endParaRPr lang="en-US" sz="2000" kern="1200" dirty="0"/>
        </a:p>
      </dsp:txBody>
      <dsp:txXfrm>
        <a:off x="34692" y="1323675"/>
        <a:ext cx="5008405" cy="1086448"/>
      </dsp:txXfrm>
    </dsp:sp>
    <dsp:sp modelId="{49241084-E375-41FC-BF32-94006E34D41B}">
      <dsp:nvSpPr>
        <dsp:cNvPr id="0" name=""/>
        <dsp:cNvSpPr/>
      </dsp:nvSpPr>
      <dsp:spPr>
        <a:xfrm>
          <a:off x="891" y="1294"/>
          <a:ext cx="2485801" cy="1154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School counselor</a:t>
          </a:r>
          <a:endParaRPr lang="en-US" sz="2000" kern="1200" dirty="0"/>
        </a:p>
      </dsp:txBody>
      <dsp:txXfrm>
        <a:off x="34692" y="35095"/>
        <a:ext cx="2418199" cy="1086448"/>
      </dsp:txXfrm>
    </dsp:sp>
    <dsp:sp modelId="{E2EA2F15-84EA-4EAE-B490-8A1247B1637B}">
      <dsp:nvSpPr>
        <dsp:cNvPr id="0" name=""/>
        <dsp:cNvSpPr/>
      </dsp:nvSpPr>
      <dsp:spPr>
        <a:xfrm>
          <a:off x="2591097" y="1294"/>
          <a:ext cx="2485801" cy="1154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Search engines</a:t>
          </a:r>
          <a:endParaRPr lang="en-US" sz="2000" kern="1200" dirty="0"/>
        </a:p>
      </dsp:txBody>
      <dsp:txXfrm>
        <a:off x="2624898" y="35095"/>
        <a:ext cx="2418199" cy="1086448"/>
      </dsp:txXfrm>
    </dsp:sp>
    <dsp:sp modelId="{253039B7-0A9F-4688-8FEE-C032C729F555}">
      <dsp:nvSpPr>
        <dsp:cNvPr id="0" name=""/>
        <dsp:cNvSpPr/>
      </dsp:nvSpPr>
      <dsp:spPr>
        <a:xfrm>
          <a:off x="5285706" y="1289874"/>
          <a:ext cx="2485801" cy="1154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Prospective colleges/Institutional</a:t>
          </a:r>
          <a:endParaRPr lang="en-US" sz="2000" kern="1200" dirty="0"/>
        </a:p>
      </dsp:txBody>
      <dsp:txXfrm>
        <a:off x="5319507" y="1323675"/>
        <a:ext cx="2418199" cy="1086448"/>
      </dsp:txXfrm>
    </dsp:sp>
    <dsp:sp modelId="{ADC62F65-E266-4B65-A119-370B25A0469B}">
      <dsp:nvSpPr>
        <dsp:cNvPr id="0" name=""/>
        <dsp:cNvSpPr/>
      </dsp:nvSpPr>
      <dsp:spPr>
        <a:xfrm>
          <a:off x="5285706" y="1294"/>
          <a:ext cx="2485801" cy="1154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Work related</a:t>
          </a:r>
          <a:endParaRPr lang="en-US" sz="2000" kern="1200" dirty="0"/>
        </a:p>
      </dsp:txBody>
      <dsp:txXfrm>
        <a:off x="5319507" y="35095"/>
        <a:ext cx="2418199" cy="1086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B0D8F-7D96-46F4-A271-C8B59D91F160}">
      <dsp:nvSpPr>
        <dsp:cNvPr id="0" name=""/>
        <dsp:cNvSpPr/>
      </dsp:nvSpPr>
      <dsp:spPr>
        <a:xfrm>
          <a:off x="582929" y="0"/>
          <a:ext cx="6606540" cy="3733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A5CB6-66F1-4E78-9042-B95FE385D121}">
      <dsp:nvSpPr>
        <dsp:cNvPr id="0" name=""/>
        <dsp:cNvSpPr/>
      </dsp:nvSpPr>
      <dsp:spPr>
        <a:xfrm>
          <a:off x="664" y="1120140"/>
          <a:ext cx="1064530" cy="1493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Research</a:t>
          </a:r>
          <a:endParaRPr lang="en-US" sz="1600" kern="1200" dirty="0"/>
        </a:p>
      </dsp:txBody>
      <dsp:txXfrm>
        <a:off x="52630" y="1172106"/>
        <a:ext cx="960598" cy="1389588"/>
      </dsp:txXfrm>
    </dsp:sp>
    <dsp:sp modelId="{FF705651-1005-4240-87D5-BFD3833FD0B9}">
      <dsp:nvSpPr>
        <dsp:cNvPr id="0" name=""/>
        <dsp:cNvSpPr/>
      </dsp:nvSpPr>
      <dsp:spPr>
        <a:xfrm>
          <a:off x="1118421" y="1120140"/>
          <a:ext cx="1064530" cy="1493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Request materials</a:t>
          </a:r>
          <a:endParaRPr lang="en-US" sz="1600" kern="1200" dirty="0"/>
        </a:p>
      </dsp:txBody>
      <dsp:txXfrm>
        <a:off x="1170387" y="1172106"/>
        <a:ext cx="960598" cy="1389588"/>
      </dsp:txXfrm>
    </dsp:sp>
    <dsp:sp modelId="{84C1B8FD-2FA1-40A7-BAE5-2064AC9EB9C2}">
      <dsp:nvSpPr>
        <dsp:cNvPr id="0" name=""/>
        <dsp:cNvSpPr/>
      </dsp:nvSpPr>
      <dsp:spPr>
        <a:xfrm>
          <a:off x="2236177" y="1120140"/>
          <a:ext cx="1064530" cy="1493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Complete applications</a:t>
          </a:r>
          <a:endParaRPr lang="en-US" sz="1400" kern="1200" dirty="0"/>
        </a:p>
      </dsp:txBody>
      <dsp:txXfrm>
        <a:off x="2288143" y="1172106"/>
        <a:ext cx="960598" cy="1389588"/>
      </dsp:txXfrm>
    </dsp:sp>
    <dsp:sp modelId="{0A7C6F73-0F16-4D32-B6B1-AFF5F731765E}">
      <dsp:nvSpPr>
        <dsp:cNvPr id="0" name=""/>
        <dsp:cNvSpPr/>
      </dsp:nvSpPr>
      <dsp:spPr>
        <a:xfrm>
          <a:off x="3353934" y="1120140"/>
          <a:ext cx="1064530" cy="1493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Proofread essays</a:t>
          </a:r>
          <a:endParaRPr lang="en-US" sz="1400" kern="1200" dirty="0"/>
        </a:p>
      </dsp:txBody>
      <dsp:txXfrm>
        <a:off x="3405900" y="1172106"/>
        <a:ext cx="960598" cy="1389588"/>
      </dsp:txXfrm>
    </dsp:sp>
    <dsp:sp modelId="{5AE00EE9-D518-4B3B-94BA-4F2507781C4B}">
      <dsp:nvSpPr>
        <dsp:cNvPr id="0" name=""/>
        <dsp:cNvSpPr/>
      </dsp:nvSpPr>
      <dsp:spPr>
        <a:xfrm>
          <a:off x="4471691" y="1120140"/>
          <a:ext cx="1064530" cy="1493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Make copies</a:t>
          </a:r>
          <a:endParaRPr lang="en-US" sz="1400" kern="1200" dirty="0"/>
        </a:p>
      </dsp:txBody>
      <dsp:txXfrm>
        <a:off x="4523657" y="1172106"/>
        <a:ext cx="960598" cy="1389588"/>
      </dsp:txXfrm>
    </dsp:sp>
    <dsp:sp modelId="{7971C4A2-E05F-4B63-8B78-0A6EC78FFE35}">
      <dsp:nvSpPr>
        <dsp:cNvPr id="0" name=""/>
        <dsp:cNvSpPr/>
      </dsp:nvSpPr>
      <dsp:spPr>
        <a:xfrm>
          <a:off x="5589448" y="1120140"/>
          <a:ext cx="1064530" cy="1493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Submit applications by deadline</a:t>
          </a:r>
          <a:endParaRPr lang="en-US" sz="1400" kern="1200" dirty="0"/>
        </a:p>
      </dsp:txBody>
      <dsp:txXfrm>
        <a:off x="5641414" y="1172106"/>
        <a:ext cx="960598" cy="1389588"/>
      </dsp:txXfrm>
    </dsp:sp>
    <dsp:sp modelId="{5B84EFDD-0977-41BB-9EDD-5346EA749760}">
      <dsp:nvSpPr>
        <dsp:cNvPr id="0" name=""/>
        <dsp:cNvSpPr/>
      </dsp:nvSpPr>
      <dsp:spPr>
        <a:xfrm>
          <a:off x="6707205" y="1120140"/>
          <a:ext cx="1064530" cy="1493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Keep applying</a:t>
          </a:r>
          <a:endParaRPr lang="en-US" sz="1400" kern="1200" dirty="0"/>
        </a:p>
      </dsp:txBody>
      <dsp:txXfrm>
        <a:off x="6759171" y="1172106"/>
        <a:ext cx="960598" cy="138958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586866C1-0575-471D-AE10-885F859DDC94}" type="datetimeFigureOut">
              <a:rPr lang="en-US" smtClean="0"/>
              <a:pPr/>
              <a:t>10/7/2019</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514CFB9D-4FA9-4B75-9A4F-0C21ED03A4A0}" type="slidenum">
              <a:rPr lang="en-US" smtClean="0"/>
              <a:pPr/>
              <a:t>‹#›</a:t>
            </a:fld>
            <a:endParaRPr lang="en-US"/>
          </a:p>
        </p:txBody>
      </p:sp>
    </p:spTree>
    <p:extLst>
      <p:ext uri="{BB962C8B-B14F-4D97-AF65-F5344CB8AC3E}">
        <p14:creationId xmlns:p14="http://schemas.microsoft.com/office/powerpoint/2010/main" xmlns="" val="54570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51CB0DF2-7A58-49AA-AA73-7B2CBCD55E05}" type="datetimeFigureOut">
              <a:rPr lang="en-US" smtClean="0"/>
              <a:pPr/>
              <a:t>10/7/2019</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31E3D8BF-B766-4088-B5E0-3A84711FFFC3}" type="slidenum">
              <a:rPr lang="en-US" smtClean="0"/>
              <a:pPr/>
              <a:t>‹#›</a:t>
            </a:fld>
            <a:endParaRPr lang="en-US"/>
          </a:p>
        </p:txBody>
      </p:sp>
    </p:spTree>
    <p:extLst>
      <p:ext uri="{BB962C8B-B14F-4D97-AF65-F5344CB8AC3E}">
        <p14:creationId xmlns:p14="http://schemas.microsoft.com/office/powerpoint/2010/main" xmlns="" val="210573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91B64D-5454-447B-93AE-061695D3FE41}" type="slidenum">
              <a:rPr lang="en-US" smtClean="0"/>
              <a:pPr/>
              <a:t>7</a:t>
            </a:fld>
            <a:endParaRPr lang="en-US"/>
          </a:p>
        </p:txBody>
      </p:sp>
    </p:spTree>
    <p:extLst>
      <p:ext uri="{BB962C8B-B14F-4D97-AF65-F5344CB8AC3E}">
        <p14:creationId xmlns:p14="http://schemas.microsoft.com/office/powerpoint/2010/main" xmlns="" val="278664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E3D8BF-B766-4088-B5E0-3A84711FFFC3}" type="slidenum">
              <a:rPr lang="en-US" smtClean="0"/>
              <a:pPr/>
              <a:t>35</a:t>
            </a:fld>
            <a:endParaRPr lang="en-US"/>
          </a:p>
        </p:txBody>
      </p:sp>
    </p:spTree>
    <p:extLst>
      <p:ext uri="{BB962C8B-B14F-4D97-AF65-F5344CB8AC3E}">
        <p14:creationId xmlns:p14="http://schemas.microsoft.com/office/powerpoint/2010/main" xmlns="" val="56456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E3D8BF-B766-4088-B5E0-3A84711FFFC3}" type="slidenum">
              <a:rPr lang="en-US" smtClean="0"/>
              <a:pPr/>
              <a:t>36</a:t>
            </a:fld>
            <a:endParaRPr lang="en-US"/>
          </a:p>
        </p:txBody>
      </p:sp>
    </p:spTree>
    <p:extLst>
      <p:ext uri="{BB962C8B-B14F-4D97-AF65-F5344CB8AC3E}">
        <p14:creationId xmlns:p14="http://schemas.microsoft.com/office/powerpoint/2010/main" xmlns="" val="3278147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E3D8BF-B766-4088-B5E0-3A84711FFFC3}" type="slidenum">
              <a:rPr lang="en-US" smtClean="0"/>
              <a:pPr/>
              <a:t>39</a:t>
            </a:fld>
            <a:endParaRPr lang="en-US"/>
          </a:p>
        </p:txBody>
      </p:sp>
    </p:spTree>
    <p:extLst>
      <p:ext uri="{BB962C8B-B14F-4D97-AF65-F5344CB8AC3E}">
        <p14:creationId xmlns:p14="http://schemas.microsoft.com/office/powerpoint/2010/main" xmlns="" val="3903196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E3D8BF-B766-4088-B5E0-3A84711FFFC3}" type="slidenum">
              <a:rPr lang="en-US" smtClean="0"/>
              <a:pPr/>
              <a:t>40</a:t>
            </a:fld>
            <a:endParaRPr lang="en-US"/>
          </a:p>
        </p:txBody>
      </p:sp>
    </p:spTree>
    <p:extLst>
      <p:ext uri="{BB962C8B-B14F-4D97-AF65-F5344CB8AC3E}">
        <p14:creationId xmlns:p14="http://schemas.microsoft.com/office/powerpoint/2010/main" xmlns="" val="267385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E3D8BF-B766-4088-B5E0-3A84711FFFC3}" type="slidenum">
              <a:rPr lang="en-US" smtClean="0"/>
              <a:pPr/>
              <a:t>41</a:t>
            </a:fld>
            <a:endParaRPr lang="en-US"/>
          </a:p>
        </p:txBody>
      </p:sp>
    </p:spTree>
    <p:extLst>
      <p:ext uri="{BB962C8B-B14F-4D97-AF65-F5344CB8AC3E}">
        <p14:creationId xmlns:p14="http://schemas.microsoft.com/office/powerpoint/2010/main" xmlns="" val="393363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3CD77A8-649A-43EC-9845-CBA60D3D51B8}"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2752F2D-FE9B-438C-AA4B-A5BBBD1AF2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D77A8-649A-43EC-9845-CBA60D3D51B8}"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2F2D-FE9B-438C-AA4B-A5BBBD1AF2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D77A8-649A-43EC-9845-CBA60D3D51B8}"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2F2D-FE9B-438C-AA4B-A5BBBD1AF2A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9CFD48-B4FA-43CD-99FF-5CC0D1EEA1D8}" type="datetimeFigureOut">
              <a:rPr lang="en-US"/>
              <a:pPr>
                <a:defRPr/>
              </a:pPr>
              <a:t>10/7/2019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FB72D9-02FE-40E6-AC85-DAABD1C80CFF}" type="slidenum">
              <a:rPr lang="en-US"/>
              <a:pPr>
                <a:defRPr/>
              </a:pPr>
              <a:t>‹#›</a:t>
            </a:fld>
            <a:endParaRPr lang="en-US"/>
          </a:p>
        </p:txBody>
      </p:sp>
    </p:spTree>
    <p:extLst>
      <p:ext uri="{BB962C8B-B14F-4D97-AF65-F5344CB8AC3E}">
        <p14:creationId xmlns:p14="http://schemas.microsoft.com/office/powerpoint/2010/main" xmlns="" val="1423547731"/>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3CD77A8-649A-43EC-9845-CBA60D3D51B8}"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2F2D-FE9B-438C-AA4B-A5BBBD1AF2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3CD77A8-649A-43EC-9845-CBA60D3D51B8}"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2F2D-FE9B-438C-AA4B-A5BBBD1AF2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3CD77A8-649A-43EC-9845-CBA60D3D51B8}" type="datetimeFigureOut">
              <a:rPr lang="en-US" smtClean="0"/>
              <a:pPr/>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52F2D-FE9B-438C-AA4B-A5BBBD1AF2AB}"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D3CD77A8-649A-43EC-9845-CBA60D3D51B8}" type="datetimeFigureOut">
              <a:rPr lang="en-US" smtClean="0"/>
              <a:pPr/>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52F2D-FE9B-438C-AA4B-A5BBBD1AF2AB}"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D3CD77A8-649A-43EC-9845-CBA60D3D51B8}" type="datetimeFigureOut">
              <a:rPr lang="en-US" smtClean="0"/>
              <a:pPr/>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52F2D-FE9B-438C-AA4B-A5BBBD1AF2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3CD77A8-649A-43EC-9845-CBA60D3D51B8}" type="datetimeFigureOut">
              <a:rPr lang="en-US" smtClean="0"/>
              <a:pPr/>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52F2D-FE9B-438C-AA4B-A5BBBD1AF2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3CD77A8-649A-43EC-9845-CBA60D3D51B8}" type="datetimeFigureOut">
              <a:rPr lang="en-US" smtClean="0"/>
              <a:pPr/>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52F2D-FE9B-438C-AA4B-A5BBBD1AF2AB}"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3CD77A8-649A-43EC-9845-CBA60D3D51B8}" type="datetimeFigureOut">
              <a:rPr lang="en-US" smtClean="0"/>
              <a:pPr/>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52F2D-FE9B-438C-AA4B-A5BBBD1AF2AB}"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4">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D3CD77A8-649A-43EC-9845-CBA60D3D51B8}" type="datetimeFigureOut">
              <a:rPr lang="en-US" smtClean="0"/>
              <a:pPr/>
              <a:t>10/7/2019</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2752F2D-FE9B-438C-AA4B-A5BBBD1AF2A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0625" y="609600"/>
            <a:ext cx="6886575" cy="1143000"/>
          </a:xfrm>
        </p:spPr>
        <p:txBody>
          <a:bodyPr>
            <a:normAutofit fontScale="90000"/>
          </a:bodyPr>
          <a:lstStyle/>
          <a:p>
            <a:pPr algn="ctr"/>
            <a:r>
              <a:rPr lang="en-US" sz="3100" b="1" dirty="0" smtClean="0">
                <a:solidFill>
                  <a:srgbClr val="FFFF00"/>
                </a:solidFill>
                <a:latin typeface="Arial" panose="020B0604020202020204" pitchFamily="34" charset="0"/>
                <a:cs typeface="Arial" panose="020B0604020202020204" pitchFamily="34" charset="0"/>
              </a:rPr>
              <a:t>Scholarships 101/102:  Show me the money (and how to get it)!</a:t>
            </a:r>
            <a:endParaRPr lang="en-US" sz="3100" b="1" dirty="0">
              <a:solidFill>
                <a:srgbClr val="FFFF00"/>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096000"/>
            <a:ext cx="23812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ubtitle 4"/>
          <p:cNvSpPr>
            <a:spLocks noGrp="1"/>
          </p:cNvSpPr>
          <p:nvPr>
            <p:ph type="subTitle" idx="1"/>
          </p:nvPr>
        </p:nvSpPr>
        <p:spPr>
          <a:xfrm>
            <a:off x="4572000" y="2133600"/>
            <a:ext cx="3886200" cy="2895599"/>
          </a:xfrm>
        </p:spPr>
        <p:txBody>
          <a:bodyPr>
            <a:noAutofit/>
          </a:bodyPr>
          <a:lstStyle/>
          <a:p>
            <a:r>
              <a:rPr lang="en-US" sz="3200" b="1" dirty="0" smtClean="0">
                <a:solidFill>
                  <a:schemeClr val="bg2"/>
                </a:solidFill>
              </a:rPr>
              <a:t>Jamie Ensley</a:t>
            </a:r>
          </a:p>
          <a:p>
            <a:r>
              <a:rPr lang="en-US" sz="3200" b="1" dirty="0" smtClean="0">
                <a:solidFill>
                  <a:schemeClr val="bg2"/>
                </a:solidFill>
              </a:rPr>
              <a:t>Southeast TN Student Outreach </a:t>
            </a:r>
          </a:p>
          <a:p>
            <a:r>
              <a:rPr lang="en-US" sz="3200" b="1" dirty="0" smtClean="0">
                <a:solidFill>
                  <a:schemeClr val="bg2"/>
                </a:solidFill>
              </a:rPr>
              <a:t>Counselor</a:t>
            </a:r>
          </a:p>
          <a:p>
            <a:pPr algn="ctr"/>
            <a:r>
              <a:rPr lang="en-US" sz="3200" b="1" i="1" dirty="0" smtClean="0">
                <a:solidFill>
                  <a:srgbClr val="FFFF00"/>
                </a:solidFill>
              </a:rPr>
              <a:t>SCALI 2019</a:t>
            </a:r>
            <a:endParaRPr lang="en-US" sz="3200" b="1" i="1" dirty="0">
              <a:solidFill>
                <a:srgbClr val="FFFF00"/>
              </a:solidFill>
            </a:endParaRPr>
          </a:p>
          <a:p>
            <a:endParaRPr lang="en-US" sz="3200" b="1" dirty="0" smtClean="0">
              <a:solidFill>
                <a:schemeClr val="bg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360" y="1981199"/>
            <a:ext cx="3061779" cy="2790825"/>
          </a:xfrm>
          <a:prstGeom prst="rect">
            <a:avLst/>
          </a:prstGeom>
        </p:spPr>
      </p:pic>
    </p:spTree>
    <p:extLst>
      <p:ext uri="{BB962C8B-B14F-4D97-AF65-F5344CB8AC3E}">
        <p14:creationId xmlns:p14="http://schemas.microsoft.com/office/powerpoint/2010/main" xmlns="" val="16720336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1143000"/>
          </a:xfrm>
        </p:spPr>
        <p:txBody>
          <a:bodyPr>
            <a:normAutofit/>
          </a:bodyPr>
          <a:lstStyle/>
          <a:p>
            <a:pPr algn="ctr"/>
            <a:r>
              <a:rPr lang="en-US" sz="2800" b="1" dirty="0" smtClean="0">
                <a:solidFill>
                  <a:srgbClr val="FFFF00"/>
                </a:solidFill>
              </a:rPr>
              <a:t>STUDENT LOAN DEBT IS AN ISSUE!</a:t>
            </a:r>
            <a:endParaRPr lang="en-US" sz="2800" b="1" dirty="0">
              <a:solidFill>
                <a:srgbClr val="FFFF00"/>
              </a:solidFill>
            </a:endParaRPr>
          </a:p>
        </p:txBody>
      </p:sp>
      <p:sp>
        <p:nvSpPr>
          <p:cNvPr id="3" name="Content Placeholder 2"/>
          <p:cNvSpPr>
            <a:spLocks noGrp="1"/>
          </p:cNvSpPr>
          <p:nvPr>
            <p:ph idx="1"/>
          </p:nvPr>
        </p:nvSpPr>
        <p:spPr>
          <a:xfrm>
            <a:off x="685800" y="1524000"/>
            <a:ext cx="7772400" cy="3810001"/>
          </a:xfrm>
        </p:spPr>
        <p:txBody>
          <a:bodyPr>
            <a:normAutofit/>
          </a:bodyPr>
          <a:lstStyle/>
          <a:p>
            <a:r>
              <a:rPr lang="en-US" sz="2800" b="1" dirty="0"/>
              <a:t>Average student loan debt total per person: $31,172</a:t>
            </a:r>
          </a:p>
          <a:p>
            <a:r>
              <a:rPr lang="en-US" sz="2800" b="1" dirty="0"/>
              <a:t>Average monthly student loan payment for graduates: $393</a:t>
            </a:r>
          </a:p>
          <a:p>
            <a:r>
              <a:rPr lang="en-US" sz="2800" b="1" dirty="0"/>
              <a:t>Total student loan debt in the U.S.: $1.52 trillion</a:t>
            </a:r>
          </a:p>
          <a:p>
            <a:r>
              <a:rPr lang="en-US" sz="2800" b="1" dirty="0"/>
              <a:t>Time to pay off student debt: 10 to 30 years</a:t>
            </a:r>
          </a:p>
        </p:txBody>
      </p:sp>
      <p:sp>
        <p:nvSpPr>
          <p:cNvPr id="4" name="Footer Placeholder 3"/>
          <p:cNvSpPr>
            <a:spLocks noGrp="1"/>
          </p:cNvSpPr>
          <p:nvPr>
            <p:ph type="ftr" sz="quarter" idx="11"/>
          </p:nvPr>
        </p:nvSpPr>
        <p:spPr/>
        <p:txBody>
          <a:bodyPr/>
          <a:lstStyle/>
          <a:p>
            <a:r>
              <a:rPr lang="en-US" smtClean="0"/>
              <a:t>https://studentloanhero.com/student-loan-debt-statistics/</a:t>
            </a:r>
            <a:endParaRPr lang="en-US"/>
          </a:p>
        </p:txBody>
      </p:sp>
    </p:spTree>
    <p:extLst>
      <p:ext uri="{BB962C8B-B14F-4D97-AF65-F5344CB8AC3E}">
        <p14:creationId xmlns:p14="http://schemas.microsoft.com/office/powerpoint/2010/main" xmlns="" val="230364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Tennessee Facts</a:t>
            </a:r>
            <a:endParaRPr lang="en-US" b="1" dirty="0">
              <a:solidFill>
                <a:srgbClr val="FFFF00"/>
              </a:solidFill>
            </a:endParaRPr>
          </a:p>
        </p:txBody>
      </p:sp>
      <p:sp>
        <p:nvSpPr>
          <p:cNvPr id="3" name="Content Placeholder 2"/>
          <p:cNvSpPr>
            <a:spLocks noGrp="1"/>
          </p:cNvSpPr>
          <p:nvPr>
            <p:ph idx="1"/>
          </p:nvPr>
        </p:nvSpPr>
        <p:spPr>
          <a:xfrm>
            <a:off x="685800" y="1371600"/>
            <a:ext cx="7772400" cy="3733800"/>
          </a:xfrm>
        </p:spPr>
        <p:txBody>
          <a:bodyPr/>
          <a:lstStyle/>
          <a:p>
            <a:r>
              <a:rPr lang="en-US" dirty="0" smtClean="0"/>
              <a:t>60% of graduates are in student loan debt in Tennessee.</a:t>
            </a:r>
          </a:p>
          <a:p>
            <a:r>
              <a:rPr lang="en-US" dirty="0" smtClean="0"/>
              <a:t>The average debt is $26, 083 (Ranks 37</a:t>
            </a:r>
            <a:r>
              <a:rPr lang="en-US" baseline="30000" dirty="0" smtClean="0"/>
              <a:t>th</a:t>
            </a:r>
            <a:r>
              <a:rPr lang="en-US" dirty="0" smtClean="0"/>
              <a:t> in the country)</a:t>
            </a:r>
          </a:p>
          <a:p>
            <a:pPr marL="68580" indent="0">
              <a:buNone/>
            </a:pPr>
            <a:endParaRPr lang="en-US" dirty="0"/>
          </a:p>
          <a:p>
            <a:pPr marL="6858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19225" y="2590800"/>
            <a:ext cx="6305550" cy="274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https://www.fastcompany.com/40447656/heres-a-map-showing-the-best-and-worst-states-for-student-debt</a:t>
            </a:r>
            <a:endParaRPr lang="en-US"/>
          </a:p>
        </p:txBody>
      </p:sp>
    </p:spTree>
    <p:extLst>
      <p:ext uri="{BB962C8B-B14F-4D97-AF65-F5344CB8AC3E}">
        <p14:creationId xmlns:p14="http://schemas.microsoft.com/office/powerpoint/2010/main" xmlns="" val="3823698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1"/>
            <a:ext cx="7772400" cy="1143000"/>
          </a:xfrm>
        </p:spPr>
        <p:txBody>
          <a:bodyPr>
            <a:normAutofit fontScale="90000"/>
          </a:bodyPr>
          <a:lstStyle/>
          <a:p>
            <a:pPr algn="ctr"/>
            <a:r>
              <a:rPr lang="en-US" b="1" dirty="0">
                <a:solidFill>
                  <a:srgbClr val="FFFF00"/>
                </a:solidFill>
              </a:rPr>
              <a:t>Current Outstanding Student Loan Debt</a:t>
            </a:r>
            <a:r>
              <a:rPr lang="en-US" dirty="0"/>
              <a:t/>
            </a:r>
            <a:br>
              <a:rPr lang="en-US" dirty="0"/>
            </a:br>
            <a:endParaRPr lang="en-US" dirty="0"/>
          </a:p>
        </p:txBody>
      </p:sp>
      <p:sp>
        <p:nvSpPr>
          <p:cNvPr id="3" name="Content Placeholder 2"/>
          <p:cNvSpPr>
            <a:spLocks noGrp="1"/>
          </p:cNvSpPr>
          <p:nvPr>
            <p:ph idx="1"/>
          </p:nvPr>
        </p:nvSpPr>
        <p:spPr>
          <a:xfrm>
            <a:off x="685800" y="1752600"/>
            <a:ext cx="7772400" cy="3733800"/>
          </a:xfrm>
        </p:spPr>
        <p:txBody>
          <a:bodyPr/>
          <a:lstStyle/>
          <a:p>
            <a:r>
              <a:rPr lang="en-US" sz="3200" dirty="0" smtClean="0"/>
              <a:t>24 </a:t>
            </a:r>
            <a:r>
              <a:rPr lang="en-US" sz="3200" dirty="0"/>
              <a:t>and younger: $120.1 billion</a:t>
            </a:r>
          </a:p>
          <a:p>
            <a:r>
              <a:rPr lang="en-US" sz="3200" dirty="0"/>
              <a:t>25 to 34: $494.2 billion</a:t>
            </a:r>
          </a:p>
          <a:p>
            <a:r>
              <a:rPr lang="en-US" sz="3200" dirty="0"/>
              <a:t>35–49: $548.4 billion</a:t>
            </a:r>
          </a:p>
          <a:p>
            <a:r>
              <a:rPr lang="en-US" sz="3200" dirty="0"/>
              <a:t>50–61: $224.1 billion</a:t>
            </a:r>
          </a:p>
          <a:p>
            <a:r>
              <a:rPr lang="en-US" sz="3200" dirty="0"/>
              <a:t>62 and older: $67.8 billion</a:t>
            </a:r>
          </a:p>
          <a:p>
            <a:endParaRPr lang="en-US" dirty="0"/>
          </a:p>
        </p:txBody>
      </p:sp>
    </p:spTree>
    <p:extLst>
      <p:ext uri="{BB962C8B-B14F-4D97-AF65-F5344CB8AC3E}">
        <p14:creationId xmlns:p14="http://schemas.microsoft.com/office/powerpoint/2010/main" xmlns="" val="84150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1143000" y="825356"/>
            <a:ext cx="6858000" cy="4991475"/>
          </a:xfrm>
          <a:prstGeom prst="rect">
            <a:avLst/>
          </a:prstGeom>
        </p:spPr>
      </p:pic>
    </p:spTree>
    <p:extLst>
      <p:ext uri="{BB962C8B-B14F-4D97-AF65-F5344CB8AC3E}">
        <p14:creationId xmlns:p14="http://schemas.microsoft.com/office/powerpoint/2010/main" xmlns="" val="1019106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FEDERAL PELL GRANT</a:t>
            </a:r>
            <a:endParaRPr lang="en-US" b="1"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b="1" dirty="0" smtClean="0"/>
              <a:t>Many of your students will qualify for a Pell Grant.</a:t>
            </a:r>
          </a:p>
          <a:p>
            <a:endParaRPr lang="en-US" b="1" dirty="0" smtClean="0"/>
          </a:p>
          <a:p>
            <a:r>
              <a:rPr lang="en-US" b="1" dirty="0" smtClean="0"/>
              <a:t>Amounts </a:t>
            </a:r>
            <a:r>
              <a:rPr lang="en-US" b="1" dirty="0"/>
              <a:t>can change yearly. The maximum Federal Pell Grant award is $6,195 for the 2019–20 award year (July 1, 2019, to June 30, 2020</a:t>
            </a:r>
            <a:r>
              <a:rPr lang="en-US" b="1" dirty="0" smtClean="0"/>
              <a:t>).</a:t>
            </a:r>
          </a:p>
          <a:p>
            <a:endParaRPr lang="en-US" b="1" dirty="0"/>
          </a:p>
          <a:p>
            <a:r>
              <a:rPr lang="en-US" b="1" dirty="0"/>
              <a:t>Pell Grants are “free money” awarded from the federal government to students who can demonstrate financial need. As with all grant money, you don’t have to pay back any Pell Grant money you receive. These grants are generally only awarded to undergraduate students.</a:t>
            </a:r>
          </a:p>
        </p:txBody>
      </p:sp>
    </p:spTree>
    <p:extLst>
      <p:ext uri="{BB962C8B-B14F-4D97-AF65-F5344CB8AC3E}">
        <p14:creationId xmlns:p14="http://schemas.microsoft.com/office/powerpoint/2010/main" xmlns="" val="2409327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rgbClr val="FFFF00"/>
                </a:solidFill>
              </a:rPr>
              <a:t>The FACTS</a:t>
            </a:r>
            <a:endParaRPr lang="en-US" sz="4400" b="1" dirty="0">
              <a:solidFill>
                <a:srgbClr val="FFFF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14400" y="1852612"/>
            <a:ext cx="7315200" cy="3228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6054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The Mental Struggle!</a:t>
            </a:r>
            <a:endParaRPr lang="en-US" b="1" dirty="0">
              <a:solidFill>
                <a:srgbClr val="FFFF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81200" y="1828800"/>
            <a:ext cx="5486400" cy="3124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613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Why Do we have to write essays?</a:t>
            </a:r>
            <a:endParaRPr lang="en-US" b="1"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sz="2400" b="1" dirty="0" smtClean="0"/>
              <a:t>Colleges and scholarship providers often wants samples of student’s writing.</a:t>
            </a:r>
          </a:p>
          <a:p>
            <a:r>
              <a:rPr lang="en-US" sz="2400" b="1" dirty="0" smtClean="0"/>
              <a:t>Less than 1% of students get scholarships that are “full ride”.</a:t>
            </a:r>
          </a:p>
          <a:p>
            <a:r>
              <a:rPr lang="en-US" sz="2400" b="1" dirty="0" smtClean="0"/>
              <a:t>Allows students to share their story and help draw distinctions between applicants.</a:t>
            </a:r>
          </a:p>
          <a:p>
            <a:r>
              <a:rPr lang="en-US" sz="2400" b="1" dirty="0" smtClean="0"/>
              <a:t>Sell yourself! </a:t>
            </a:r>
          </a:p>
          <a:p>
            <a:r>
              <a:rPr lang="en-US" sz="2400" b="1" dirty="0" smtClean="0"/>
              <a:t>Be yourself!</a:t>
            </a:r>
          </a:p>
          <a:p>
            <a:r>
              <a:rPr lang="en-US" sz="2400" b="1" dirty="0" smtClean="0"/>
              <a:t>Develop and discuss a found passion!</a:t>
            </a:r>
            <a:endParaRPr lang="en-US" sz="2400" b="1" dirty="0"/>
          </a:p>
        </p:txBody>
      </p:sp>
    </p:spTree>
    <p:extLst>
      <p:ext uri="{BB962C8B-B14F-4D97-AF65-F5344CB8AC3E}">
        <p14:creationId xmlns:p14="http://schemas.microsoft.com/office/powerpoint/2010/main" xmlns="" val="202066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Key to successful essays</a:t>
            </a:r>
            <a:endParaRPr lang="en-US" b="1"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sz="2400" b="1" dirty="0" smtClean="0"/>
              <a:t>Allow time to think about it.</a:t>
            </a:r>
          </a:p>
          <a:p>
            <a:r>
              <a:rPr lang="en-US" sz="2400" b="1" dirty="0" smtClean="0"/>
              <a:t>Discuss ideas with others.</a:t>
            </a:r>
          </a:p>
          <a:p>
            <a:r>
              <a:rPr lang="en-US" sz="2400" b="1" dirty="0" smtClean="0"/>
              <a:t>Follow the rules and guidelines.</a:t>
            </a:r>
          </a:p>
          <a:p>
            <a:r>
              <a:rPr lang="en-US" sz="2400" b="1" dirty="0" smtClean="0"/>
              <a:t>Avoid Common Responses.</a:t>
            </a:r>
          </a:p>
          <a:p>
            <a:r>
              <a:rPr lang="en-US" sz="2400" b="1" dirty="0" smtClean="0"/>
              <a:t>Personalize Your Essay.</a:t>
            </a:r>
          </a:p>
          <a:p>
            <a:r>
              <a:rPr lang="en-US" sz="2400" b="1" dirty="0" smtClean="0"/>
              <a:t>Reflect on your highlights and accomplishments</a:t>
            </a:r>
          </a:p>
          <a:p>
            <a:r>
              <a:rPr lang="en-US" sz="2400" b="1" dirty="0" smtClean="0"/>
              <a:t>Discuss people or situations that have changed your life.</a:t>
            </a:r>
          </a:p>
          <a:p>
            <a:r>
              <a:rPr lang="en-US" sz="2400" b="1" dirty="0" smtClean="0"/>
              <a:t>Proofread!</a:t>
            </a:r>
            <a:endParaRPr lang="en-US" sz="2400" b="1" dirty="0"/>
          </a:p>
        </p:txBody>
      </p:sp>
    </p:spTree>
    <p:extLst>
      <p:ext uri="{BB962C8B-B14F-4D97-AF65-F5344CB8AC3E}">
        <p14:creationId xmlns:p14="http://schemas.microsoft.com/office/powerpoint/2010/main" xmlns="" val="2766266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Types of scholarships</a:t>
            </a:r>
            <a:endParaRPr lang="en-US" b="1"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68098319"/>
              </p:ext>
            </p:extLst>
          </p:nvPr>
        </p:nvGraphicFramePr>
        <p:xfrm>
          <a:off x="685800" y="1600200"/>
          <a:ext cx="7772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6096000"/>
            <a:ext cx="23812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82493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Why is this important in the classroom?</a:t>
            </a:r>
            <a:endParaRPr lang="en-US" b="1" dirty="0">
              <a:solidFill>
                <a:srgbClr val="FFFF00"/>
              </a:solidFill>
            </a:endParaRPr>
          </a:p>
        </p:txBody>
      </p:sp>
      <p:sp>
        <p:nvSpPr>
          <p:cNvPr id="3" name="Content Placeholder 2"/>
          <p:cNvSpPr>
            <a:spLocks noGrp="1"/>
          </p:cNvSpPr>
          <p:nvPr>
            <p:ph idx="1"/>
          </p:nvPr>
        </p:nvSpPr>
        <p:spPr/>
        <p:txBody>
          <a:bodyPr/>
          <a:lstStyle/>
          <a:p>
            <a:pPr marL="68580" indent="0">
              <a:buNone/>
            </a:pPr>
            <a:r>
              <a:rPr lang="en-US" dirty="0" smtClean="0"/>
              <a:t>Regardless of subject matter, understanding how to execute a scholarship search and completion of an essay provides benefit in the following:</a:t>
            </a:r>
          </a:p>
          <a:p>
            <a:pPr marL="68580" indent="0">
              <a:buNone/>
            </a:pPr>
            <a:endParaRPr lang="en-US" dirty="0"/>
          </a:p>
          <a:p>
            <a:r>
              <a:rPr lang="en-US" dirty="0" smtClean="0"/>
              <a:t>English-Helps develop and fine tune grammar Skills</a:t>
            </a:r>
          </a:p>
          <a:p>
            <a:r>
              <a:rPr lang="en-US" dirty="0" smtClean="0"/>
              <a:t>Personal Finance-Correlates understanding the cost of higher education, knowing the meaning of scholarships and grants and avoiding the complexity of student loans.</a:t>
            </a:r>
          </a:p>
          <a:p>
            <a:r>
              <a:rPr lang="en-US" dirty="0" smtClean="0"/>
              <a:t>Helps students develop intrapersonal and interpersonal skills.</a:t>
            </a:r>
          </a:p>
          <a:p>
            <a:r>
              <a:rPr lang="en-US" dirty="0" smtClean="0"/>
              <a:t>Creates a sense of accountability to the student.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xmlns="" val="15937930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 indent="0" algn="ctr">
              <a:buNone/>
            </a:pPr>
            <a:r>
              <a:rPr lang="en-US" altLang="en-US" sz="2800" b="1" dirty="0" smtClean="0">
                <a:solidFill>
                  <a:srgbClr val="FFFF00"/>
                </a:solidFill>
                <a:latin typeface="+mj-lt"/>
              </a:rPr>
              <a:t>Virtual </a:t>
            </a:r>
            <a:r>
              <a:rPr lang="en-US" altLang="en-US" sz="2800" b="1" dirty="0">
                <a:solidFill>
                  <a:srgbClr val="FFFF00"/>
                </a:solidFill>
                <a:latin typeface="+mj-lt"/>
              </a:rPr>
              <a:t>tours of over 1,300 college campuses!</a:t>
            </a:r>
          </a:p>
          <a:p>
            <a:endParaRPr lang="en-US" dirty="0"/>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3600" y="428998"/>
            <a:ext cx="4500113" cy="790767"/>
          </a:xfrm>
          <a:prstGeom prst="rect">
            <a:avLst/>
          </a:prstGeom>
          <a:noFill/>
          <a:ln w="38100" cmpd="dbl">
            <a:solidFill>
              <a:srgbClr val="C0C0C0"/>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Content Placeholder 8"/>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62000" y="2516458"/>
            <a:ext cx="3200400" cy="3122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Content Placeholder 9"/>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a:xfrm>
            <a:off x="4267200" y="2479705"/>
            <a:ext cx="4191000" cy="1523581"/>
          </a:xfrm>
          <a:prstGeom prst="rect">
            <a:avLst/>
          </a:prstGeom>
        </p:spPr>
      </p:pic>
      <p:pic>
        <p:nvPicPr>
          <p:cNvPr id="8" name="Picture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267200" y="4104174"/>
            <a:ext cx="4191000" cy="1534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30530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Features of ecampustours.com</a:t>
            </a:r>
            <a:endParaRPr lang="en-US" b="1" dirty="0">
              <a:solidFill>
                <a:srgbClr val="FFFF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560986174"/>
              </p:ext>
            </p:extLst>
          </p:nvPr>
        </p:nvGraphicFramePr>
        <p:xfrm>
          <a:off x="685800" y="1600200"/>
          <a:ext cx="7772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762750" y="6090249"/>
            <a:ext cx="23812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056714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Scholarship resources</a:t>
            </a:r>
            <a:endParaRPr lang="en-US" b="1"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48265652"/>
              </p:ext>
            </p:extLst>
          </p:nvPr>
        </p:nvGraphicFramePr>
        <p:xfrm>
          <a:off x="685800" y="1600200"/>
          <a:ext cx="7772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429000" y="6096000"/>
            <a:ext cx="23812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51572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Steps for getting a scholarship</a:t>
            </a:r>
            <a:endParaRPr lang="en-US" b="1"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36793824"/>
              </p:ext>
            </p:extLst>
          </p:nvPr>
        </p:nvGraphicFramePr>
        <p:xfrm>
          <a:off x="685800" y="1600200"/>
          <a:ext cx="7772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751" y="6096000"/>
            <a:ext cx="23812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78108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Institutional scholarships</a:t>
            </a:r>
            <a:endParaRPr lang="en-US" b="1" dirty="0">
              <a:solidFill>
                <a:srgbClr val="FFFF00"/>
              </a:solidFill>
            </a:endParaRPr>
          </a:p>
        </p:txBody>
      </p:sp>
      <p:sp>
        <p:nvSpPr>
          <p:cNvPr id="3" name="Content Placeholder 2"/>
          <p:cNvSpPr>
            <a:spLocks noGrp="1"/>
          </p:cNvSpPr>
          <p:nvPr>
            <p:ph idx="1"/>
          </p:nvPr>
        </p:nvSpPr>
        <p:spPr>
          <a:xfrm>
            <a:off x="685800" y="1371600"/>
            <a:ext cx="7772400" cy="4343400"/>
          </a:xfrm>
        </p:spPr>
        <p:txBody>
          <a:bodyPr/>
          <a:lstStyle/>
          <a:p>
            <a:r>
              <a:rPr lang="en-US" b="1" dirty="0" smtClean="0"/>
              <a:t>Academic-different levels of money based on GPA/ACT.  Keep grades up and take ACT more than once.  Sometimes a 1 point difference on the ACT can add $500-$1,000 more to your financial aid package</a:t>
            </a:r>
          </a:p>
          <a:p>
            <a:r>
              <a:rPr lang="en-US" b="1" dirty="0" smtClean="0"/>
              <a:t>Athletic-typically scholarships are available for every sport.  Send schedules and highlight reel to college coaches.  </a:t>
            </a:r>
          </a:p>
          <a:p>
            <a:r>
              <a:rPr lang="en-US" b="1" dirty="0" smtClean="0"/>
              <a:t>Creative-art, music, and dance scholarships. Usually requires an audition.</a:t>
            </a:r>
          </a:p>
          <a:p>
            <a:r>
              <a:rPr lang="en-US" b="1" dirty="0" smtClean="0"/>
              <a:t>Major/departmental-may require an interview.</a:t>
            </a:r>
          </a:p>
          <a:p>
            <a:r>
              <a:rPr lang="en-US" b="1" dirty="0" smtClean="0"/>
              <a:t>Community service/leadership</a:t>
            </a:r>
          </a:p>
          <a:p>
            <a:pPr marL="68580" indent="0">
              <a:buNone/>
            </a:pPr>
            <a:r>
              <a:rPr lang="en-US" b="1" dirty="0" smtClean="0">
                <a:solidFill>
                  <a:schemeClr val="bg1"/>
                </a:solidFill>
              </a:rPr>
              <a:t>Inquire about specific scholarships through the financial aid offices at colleges and universities</a:t>
            </a:r>
            <a:endParaRPr lang="en-US" b="1" dirty="0">
              <a:solidFill>
                <a:schemeClr val="bg1"/>
              </a:solidFill>
            </a:endParaRPr>
          </a:p>
          <a:p>
            <a:pPr marL="68580" indent="0">
              <a:buNone/>
            </a:pPr>
            <a:endParaRPr lang="en-US" b="1" dirty="0" smtClean="0"/>
          </a:p>
          <a:p>
            <a:endParaRPr lang="en-US" b="1" dirty="0"/>
          </a:p>
          <a:p>
            <a:endParaRPr lang="en-US" b="1" dirty="0" smtClean="0"/>
          </a:p>
          <a:p>
            <a:endParaRPr lang="en-US" b="1"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0" y="6096000"/>
            <a:ext cx="23812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2434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LOCAL/OUTSIDE Scholarships</a:t>
            </a:r>
            <a:endParaRPr lang="en-US" b="1" dirty="0">
              <a:solidFill>
                <a:srgbClr val="FFFF00"/>
              </a:solidFill>
            </a:endParaRPr>
          </a:p>
        </p:txBody>
      </p:sp>
      <p:sp>
        <p:nvSpPr>
          <p:cNvPr id="3" name="Content Placeholder 2"/>
          <p:cNvSpPr>
            <a:spLocks noGrp="1"/>
          </p:cNvSpPr>
          <p:nvPr>
            <p:ph idx="1"/>
          </p:nvPr>
        </p:nvSpPr>
        <p:spPr>
          <a:xfrm>
            <a:off x="685800" y="1371600"/>
            <a:ext cx="7772400" cy="3962401"/>
          </a:xfrm>
        </p:spPr>
        <p:txBody>
          <a:bodyPr>
            <a:normAutofit fontScale="85000" lnSpcReduction="20000"/>
          </a:bodyPr>
          <a:lstStyle/>
          <a:p>
            <a:r>
              <a:rPr lang="en-US" sz="2400" dirty="0" smtClean="0"/>
              <a:t>BE PROACTIVE!!</a:t>
            </a:r>
          </a:p>
          <a:p>
            <a:r>
              <a:rPr lang="en-US" sz="2400" dirty="0" smtClean="0"/>
              <a:t>Usually available through local organizations, clubs, and civic groups</a:t>
            </a:r>
          </a:p>
          <a:p>
            <a:r>
              <a:rPr lang="en-US" sz="2400" dirty="0" smtClean="0"/>
              <a:t>Talk to your school counselor about local scholarships that are specific to your high school</a:t>
            </a:r>
          </a:p>
          <a:p>
            <a:r>
              <a:rPr lang="en-US" sz="2400" dirty="0" smtClean="0"/>
              <a:t>Check school counselor’s website early during senior year and continue to re-check for updated information</a:t>
            </a:r>
          </a:p>
          <a:p>
            <a:r>
              <a:rPr lang="en-US" sz="2400" dirty="0" smtClean="0"/>
              <a:t>If you meet the requirements, apply!</a:t>
            </a:r>
          </a:p>
          <a:p>
            <a:r>
              <a:rPr lang="en-US" sz="2400" dirty="0" smtClean="0"/>
              <a:t>Inquire about scholarships through parent’s employer</a:t>
            </a:r>
          </a:p>
          <a:p>
            <a:r>
              <a:rPr lang="en-US" sz="2400" dirty="0" smtClean="0"/>
              <a:t>Use FREE search engines to research scholarship opportunities through private organizations</a:t>
            </a:r>
          </a:p>
          <a:p>
            <a:r>
              <a:rPr lang="en-US" sz="2400" dirty="0" smtClean="0"/>
              <a:t>Apply for scholarships even when they require an essay</a:t>
            </a:r>
          </a:p>
          <a:p>
            <a:r>
              <a:rPr lang="en-US" sz="2400" dirty="0" smtClean="0"/>
              <a:t>Deadlines, deadlines, deadlines!! </a:t>
            </a:r>
          </a:p>
          <a:p>
            <a:pPr marL="68580" indent="0">
              <a:buNone/>
            </a:pP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0" y="6096000"/>
            <a:ext cx="23812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4565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b="1" dirty="0">
                <a:solidFill>
                  <a:srgbClr val="FFFF00"/>
                </a:solidFill>
              </a:rPr>
              <a:t>Tips to Avoid 7 Common Scholarships Application Pitfalls</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b="1" dirty="0" smtClean="0"/>
              <a:t>1</a:t>
            </a:r>
            <a:r>
              <a:rPr lang="en-US" b="1" dirty="0"/>
              <a:t>. Don't wing it: One big mistake is to start applying for every award in sight. Maybe an even bigger one is applying only for one or two high-dollar scholarships.</a:t>
            </a:r>
            <a:endParaRPr lang="en-US" dirty="0"/>
          </a:p>
          <a:p>
            <a:endParaRPr lang="en-US" dirty="0" smtClean="0"/>
          </a:p>
          <a:p>
            <a:r>
              <a:rPr lang="en-US" b="1" dirty="0"/>
              <a:t>2. Don't let others do the work: Your parents may nag you about filling out scholarship applications – after all, the more money you win, the less they pay</a:t>
            </a:r>
            <a:r>
              <a:rPr lang="en-US" dirty="0"/>
              <a:t>.</a:t>
            </a:r>
          </a:p>
          <a:p>
            <a:endParaRPr lang="en-US" dirty="0" smtClean="0"/>
          </a:p>
          <a:p>
            <a:r>
              <a:rPr lang="en-US" b="1" dirty="0"/>
              <a:t>3. Don't simply reuse essays: One essay won't suffice for every scholarship you want. Judges can tell when you've just changed the names of the award on a one-size-fits-all essay.</a:t>
            </a:r>
            <a:endParaRPr lang="en-US" dirty="0"/>
          </a:p>
          <a:p>
            <a:endParaRPr lang="en-US" dirty="0"/>
          </a:p>
        </p:txBody>
      </p:sp>
    </p:spTree>
    <p:extLst>
      <p:ext uri="{BB962C8B-B14F-4D97-AF65-F5344CB8AC3E}">
        <p14:creationId xmlns:p14="http://schemas.microsoft.com/office/powerpoint/2010/main" xmlns="" val="3642936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rgbClr val="FFFF00"/>
                </a:solidFill>
              </a:rPr>
              <a:t>Tips to Avoid 7 Common Scholarships Application Pitfalls</a:t>
            </a:r>
            <a:endParaRPr lang="en-US" sz="2800" dirty="0"/>
          </a:p>
        </p:txBody>
      </p:sp>
      <p:sp>
        <p:nvSpPr>
          <p:cNvPr id="3" name="Content Placeholder 2"/>
          <p:cNvSpPr>
            <a:spLocks noGrp="1"/>
          </p:cNvSpPr>
          <p:nvPr>
            <p:ph idx="1"/>
          </p:nvPr>
        </p:nvSpPr>
        <p:spPr>
          <a:xfrm>
            <a:off x="685800" y="1600201"/>
            <a:ext cx="7772400" cy="3733799"/>
          </a:xfrm>
        </p:spPr>
        <p:txBody>
          <a:bodyPr>
            <a:normAutofit fontScale="85000" lnSpcReduction="20000"/>
          </a:bodyPr>
          <a:lstStyle/>
          <a:p>
            <a:r>
              <a:rPr lang="en-US" b="1" dirty="0"/>
              <a:t>4. Don't forget to check the details before submitting: For many scholarships, you can apply online or via email. But once you hit send, you can't make changes.</a:t>
            </a:r>
            <a:endParaRPr lang="en-US" dirty="0"/>
          </a:p>
          <a:p>
            <a:endParaRPr lang="en-US" dirty="0" smtClean="0"/>
          </a:p>
          <a:p>
            <a:r>
              <a:rPr lang="en-US" b="1" dirty="0"/>
              <a:t>5. Don't spend money to make money: Don't pay for a scholarship. If a scholarship requires an application fee or any other payment, it's almost certainly a scam. And if you're "guaranteed" an award for a payment, run from the scholarship</a:t>
            </a:r>
            <a:r>
              <a:rPr lang="en-US" b="1" dirty="0" smtClean="0"/>
              <a:t>.</a:t>
            </a:r>
          </a:p>
          <a:p>
            <a:endParaRPr lang="en-US" dirty="0"/>
          </a:p>
          <a:p>
            <a:r>
              <a:rPr lang="en-US" b="1" dirty="0" smtClean="0"/>
              <a:t>6. Don't wait until the last minute: You may pride yourself on working well under pressure, but waiting until the last minute can leave you in a bind. For one thing, you might need transcripts or recommendations – allow plenty of time to pull together all the required elements for the application. Plus, give your recommenders the time they need to write you a recommendation.</a:t>
            </a:r>
            <a:endParaRPr lang="en-US" dirty="0" smtClean="0"/>
          </a:p>
          <a:p>
            <a:endParaRPr lang="en-US" dirty="0"/>
          </a:p>
        </p:txBody>
      </p:sp>
    </p:spTree>
    <p:extLst>
      <p:ext uri="{BB962C8B-B14F-4D97-AF65-F5344CB8AC3E}">
        <p14:creationId xmlns:p14="http://schemas.microsoft.com/office/powerpoint/2010/main" xmlns="" val="3429180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rgbClr val="FFFF00"/>
                </a:solidFill>
              </a:rPr>
              <a:t>Tips to Avoid 7 Common Scholarships Application Pitfalls</a:t>
            </a:r>
            <a:endParaRPr lang="en-US" sz="2800" dirty="0"/>
          </a:p>
        </p:txBody>
      </p:sp>
      <p:sp>
        <p:nvSpPr>
          <p:cNvPr id="3" name="Content Placeholder 2"/>
          <p:cNvSpPr>
            <a:spLocks noGrp="1"/>
          </p:cNvSpPr>
          <p:nvPr>
            <p:ph idx="1"/>
          </p:nvPr>
        </p:nvSpPr>
        <p:spPr/>
        <p:txBody>
          <a:bodyPr/>
          <a:lstStyle/>
          <a:p>
            <a:r>
              <a:rPr lang="en-US" b="1" dirty="0"/>
              <a:t>7. Don't underestimate the power of a recommendation. When it comes to recommendations, choose wisely, selecting a teacher, counselor or adult leader who knows you well and can articulate your case clearly and powerfully</a:t>
            </a:r>
            <a:r>
              <a:rPr lang="en-US" b="1" dirty="0" smtClean="0"/>
              <a:t>.</a:t>
            </a:r>
          </a:p>
          <a:p>
            <a:endParaRPr lang="en-US" b="1" dirty="0"/>
          </a:p>
          <a:p>
            <a:endParaRPr lang="en-US" b="1" dirty="0" smtClean="0"/>
          </a:p>
          <a:p>
            <a:pPr algn="ctr"/>
            <a:r>
              <a:rPr lang="en-US" sz="3200" b="1" dirty="0" smtClean="0">
                <a:solidFill>
                  <a:srgbClr val="FFFF00"/>
                </a:solidFill>
              </a:rPr>
              <a:t>Students, time to go to work!!</a:t>
            </a:r>
            <a:endParaRPr lang="en-US" sz="3200" dirty="0">
              <a:solidFill>
                <a:srgbClr val="FFFF00"/>
              </a:solidFill>
            </a:endParaRPr>
          </a:p>
        </p:txBody>
      </p:sp>
    </p:spTree>
    <p:extLst>
      <p:ext uri="{BB962C8B-B14F-4D97-AF65-F5344CB8AC3E}">
        <p14:creationId xmlns:p14="http://schemas.microsoft.com/office/powerpoint/2010/main" xmlns="" val="1033821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Watch out for scams</a:t>
            </a:r>
            <a:endParaRPr lang="en-US" b="1" dirty="0">
              <a:solidFill>
                <a:srgbClr val="FFFF00"/>
              </a:solidFill>
            </a:endParaRPr>
          </a:p>
        </p:txBody>
      </p:sp>
      <p:sp>
        <p:nvSpPr>
          <p:cNvPr id="3" name="Content Placeholder 2"/>
          <p:cNvSpPr>
            <a:spLocks noGrp="1"/>
          </p:cNvSpPr>
          <p:nvPr>
            <p:ph idx="1"/>
          </p:nvPr>
        </p:nvSpPr>
        <p:spPr/>
        <p:txBody>
          <a:bodyPr/>
          <a:lstStyle/>
          <a:p>
            <a:r>
              <a:rPr lang="en-US" sz="2400" dirty="0" smtClean="0"/>
              <a:t>Common hooks that make scams appear too good to be true:</a:t>
            </a:r>
          </a:p>
          <a:p>
            <a:pPr marL="68580" indent="0">
              <a:buNone/>
            </a:pPr>
            <a:endParaRPr lang="en-US" dirty="0" smtClean="0"/>
          </a:p>
          <a:p>
            <a:pPr lvl="1"/>
            <a:r>
              <a:rPr lang="en-US" sz="1800" b="1" dirty="0" smtClean="0"/>
              <a:t>“You can’t get this information anywhere else.”</a:t>
            </a:r>
          </a:p>
          <a:p>
            <a:pPr lvl="1"/>
            <a:r>
              <a:rPr lang="en-US" sz="1800" b="1" dirty="0" smtClean="0"/>
              <a:t>“Give us your credit card number to get started.”</a:t>
            </a:r>
          </a:p>
          <a:p>
            <a:pPr lvl="1"/>
            <a:r>
              <a:rPr lang="en-US" sz="1800" b="1" dirty="0" smtClean="0"/>
              <a:t>“The scholarship will cost some money.”</a:t>
            </a:r>
          </a:p>
          <a:p>
            <a:pPr lvl="1"/>
            <a:r>
              <a:rPr lang="en-US" sz="1800" b="1" dirty="0" smtClean="0"/>
              <a:t>“We will apply on your behalf.”</a:t>
            </a:r>
          </a:p>
          <a:p>
            <a:pPr lvl="1"/>
            <a:r>
              <a:rPr lang="en-US" sz="1800" b="1" dirty="0"/>
              <a:t>“You’re guaranteed to win or your money back.”</a:t>
            </a:r>
          </a:p>
          <a:p>
            <a:pPr lvl="1"/>
            <a:endParaRPr lang="en-US" dirty="0"/>
          </a:p>
        </p:txBody>
      </p:sp>
    </p:spTree>
    <p:extLst>
      <p:ext uri="{BB962C8B-B14F-4D97-AF65-F5344CB8AC3E}">
        <p14:creationId xmlns:p14="http://schemas.microsoft.com/office/powerpoint/2010/main" xmlns="" val="256913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rgbClr val="FFFF00"/>
                </a:solidFill>
              </a:rPr>
              <a:t>Expectations</a:t>
            </a:r>
            <a:endParaRPr lang="en-US" b="1"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marL="68580" indent="0">
              <a:buNone/>
            </a:pPr>
            <a:r>
              <a:rPr lang="en-US" sz="2400" dirty="0" smtClean="0"/>
              <a:t>If you were here last year,  you will learn additional information and gain additional resources.</a:t>
            </a:r>
          </a:p>
          <a:p>
            <a:pPr marL="68580" indent="0">
              <a:buNone/>
            </a:pPr>
            <a:endParaRPr lang="en-US" sz="2400" dirty="0"/>
          </a:p>
          <a:p>
            <a:pPr marL="68580" indent="0">
              <a:buNone/>
            </a:pPr>
            <a:r>
              <a:rPr lang="en-US" sz="2400" dirty="0" smtClean="0"/>
              <a:t>If you were not here last year, be prepared to learn a lot and gain useful information.</a:t>
            </a:r>
          </a:p>
          <a:p>
            <a:pPr marL="68580" indent="0">
              <a:buNone/>
            </a:pPr>
            <a:endParaRPr lang="en-US" sz="2400" dirty="0"/>
          </a:p>
          <a:p>
            <a:pPr marL="68580" indent="0">
              <a:buNone/>
            </a:pPr>
            <a:r>
              <a:rPr lang="en-US" sz="2400" dirty="0" smtClean="0"/>
              <a:t>YOU make a difference to your school and your students, give them every advantage and resource possible.</a:t>
            </a:r>
          </a:p>
          <a:p>
            <a:pPr marL="68580" indent="0">
              <a:buNone/>
            </a:pPr>
            <a:endParaRPr lang="en-US" sz="2400" dirty="0"/>
          </a:p>
          <a:p>
            <a:pPr marL="68580" indent="0">
              <a:buNone/>
            </a:pPr>
            <a:r>
              <a:rPr lang="en-US" sz="2400" dirty="0" smtClean="0"/>
              <a:t>Ask questions…enjoy the time </a:t>
            </a:r>
            <a:r>
              <a:rPr lang="en-US" sz="2400" dirty="0" err="1" smtClean="0"/>
              <a:t>here..be</a:t>
            </a:r>
            <a:r>
              <a:rPr lang="en-US" sz="2400" dirty="0" smtClean="0"/>
              <a:t> present…have fun!!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xmlns="" val="18673267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rgbClr val="FFFF00"/>
                </a:solidFill>
              </a:rPr>
              <a:t>SCAMs ARE REAL!!  Don’t Be A Victim!</a:t>
            </a:r>
            <a:endParaRPr lang="en-US" sz="2800" b="1" dirty="0">
              <a:solidFill>
                <a:srgbClr val="FFFF00"/>
              </a:solidFill>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7354" y="1600200"/>
            <a:ext cx="7109291" cy="3733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39572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Watch out for scams</a:t>
            </a:r>
            <a:endParaRPr lang="en-US" b="1" dirty="0">
              <a:solidFill>
                <a:srgbClr val="FFFF00"/>
              </a:solidFill>
            </a:endParaRPr>
          </a:p>
        </p:txBody>
      </p:sp>
      <p:sp>
        <p:nvSpPr>
          <p:cNvPr id="3" name="Content Placeholder 2"/>
          <p:cNvSpPr>
            <a:spLocks noGrp="1"/>
          </p:cNvSpPr>
          <p:nvPr>
            <p:ph idx="1"/>
          </p:nvPr>
        </p:nvSpPr>
        <p:spPr/>
        <p:txBody>
          <a:bodyPr/>
          <a:lstStyle/>
          <a:p>
            <a:pPr marL="68580" indent="0">
              <a:buNone/>
            </a:pPr>
            <a:r>
              <a:rPr lang="en-US" sz="2800" b="1" dirty="0" smtClean="0"/>
              <a:t>Pharming</a:t>
            </a:r>
          </a:p>
          <a:p>
            <a:r>
              <a:rPr lang="en-US" sz="2400" dirty="0" smtClean="0"/>
              <a:t>Unsolicited emails that encourage you to visit a website or click on suspicious links.   </a:t>
            </a:r>
          </a:p>
          <a:p>
            <a:r>
              <a:rPr lang="en-US" sz="2400" dirty="0" smtClean="0"/>
              <a:t>Make sure inbox spam filters are up to date.</a:t>
            </a:r>
            <a:endParaRPr lang="en-US" sz="2400" dirty="0"/>
          </a:p>
          <a:p>
            <a:pPr marL="68580" indent="0">
              <a:buNone/>
            </a:pPr>
            <a:r>
              <a:rPr lang="en-US" sz="2800" b="1" dirty="0" smtClean="0"/>
              <a:t>Phishing</a:t>
            </a:r>
          </a:p>
          <a:p>
            <a:r>
              <a:rPr lang="en-US" sz="2400" dirty="0" smtClean="0"/>
              <a:t>Unsolicited emails bearing your bank or credit card logo.</a:t>
            </a:r>
          </a:p>
          <a:p>
            <a:r>
              <a:rPr lang="en-US" sz="2400" dirty="0" smtClean="0"/>
              <a:t>Attempts to traps you to give our personal or account  information</a:t>
            </a:r>
          </a:p>
        </p:txBody>
      </p:sp>
    </p:spTree>
    <p:extLst>
      <p:ext uri="{BB962C8B-B14F-4D97-AF65-F5344CB8AC3E}">
        <p14:creationId xmlns:p14="http://schemas.microsoft.com/office/powerpoint/2010/main" xmlns="" val="2040263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Never give out Personal Information!!</a:t>
            </a:r>
            <a:endParaRPr lang="en-US" b="1" dirty="0">
              <a:solidFill>
                <a:srgbClr val="FFFF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81200" y="1524000"/>
            <a:ext cx="5257800" cy="38094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79892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Advice From the Professionals..</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t>Get organized! </a:t>
            </a:r>
            <a:endParaRPr lang="en-US" b="1" dirty="0"/>
          </a:p>
          <a:p>
            <a:r>
              <a:rPr lang="en-US" b="1" dirty="0" smtClean="0"/>
              <a:t>Create a separate email dedicated to scholarships and college searches.</a:t>
            </a:r>
          </a:p>
          <a:p>
            <a:r>
              <a:rPr lang="en-US" b="1" dirty="0" smtClean="0"/>
              <a:t>Be mindful of deadlines!</a:t>
            </a:r>
          </a:p>
          <a:p>
            <a:r>
              <a:rPr lang="en-US" b="1" dirty="0" smtClean="0"/>
              <a:t>Keep up with what you have applied for.</a:t>
            </a:r>
          </a:p>
          <a:p>
            <a:endParaRPr lang="en-US" b="1" dirty="0"/>
          </a:p>
          <a:p>
            <a:r>
              <a:rPr lang="en-US" b="1" dirty="0" smtClean="0"/>
              <a:t>Apply for many different scholarships.</a:t>
            </a:r>
          </a:p>
          <a:p>
            <a:r>
              <a:rPr lang="en-US" b="1" dirty="0" smtClean="0"/>
              <a:t>Turn in error-free applications.</a:t>
            </a:r>
          </a:p>
          <a:p>
            <a:r>
              <a:rPr lang="en-US" b="1" dirty="0" smtClean="0"/>
              <a:t>Be thankful and gracious</a:t>
            </a:r>
            <a:r>
              <a:rPr lang="en-US" dirty="0" smtClean="0"/>
              <a:t>.</a:t>
            </a:r>
            <a:endParaRPr lang="en-US" dirty="0"/>
          </a:p>
        </p:txBody>
      </p:sp>
    </p:spTree>
    <p:extLst>
      <p:ext uri="{BB962C8B-B14F-4D97-AF65-F5344CB8AC3E}">
        <p14:creationId xmlns:p14="http://schemas.microsoft.com/office/powerpoint/2010/main" xmlns="" val="3892448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Advice From the Professionals..</a:t>
            </a:r>
            <a:endParaRPr lang="en-US" b="1" dirty="0">
              <a:solidFill>
                <a:srgbClr val="FFFF00"/>
              </a:solidFill>
            </a:endParaRPr>
          </a:p>
        </p:txBody>
      </p:sp>
      <p:sp>
        <p:nvSpPr>
          <p:cNvPr id="3" name="Content Placeholder 2"/>
          <p:cNvSpPr>
            <a:spLocks noGrp="1"/>
          </p:cNvSpPr>
          <p:nvPr>
            <p:ph idx="1"/>
          </p:nvPr>
        </p:nvSpPr>
        <p:spPr/>
        <p:txBody>
          <a:bodyPr>
            <a:normAutofit/>
          </a:bodyPr>
          <a:lstStyle/>
          <a:p>
            <a:r>
              <a:rPr lang="en-US" sz="2400" b="1" dirty="0" smtClean="0"/>
              <a:t>No scholarship is too small, they quickly add up.</a:t>
            </a:r>
          </a:p>
          <a:p>
            <a:r>
              <a:rPr lang="en-US" sz="2400" b="1" dirty="0" smtClean="0"/>
              <a:t>Focus on your career and look for scholarships that entice people to enter a particular field, especially hard-to-fill professions (i.e. Concrete studies, Equine Practitioners, Engineering particularly for women).</a:t>
            </a:r>
          </a:p>
          <a:p>
            <a:pPr marL="68580" indent="0">
              <a:buNone/>
            </a:pPr>
            <a:endParaRPr lang="en-US" sz="2400" b="1" dirty="0"/>
          </a:p>
          <a:p>
            <a:r>
              <a:rPr lang="en-US" sz="2400" b="1" dirty="0" smtClean="0"/>
              <a:t>There are scholarships for EVERYTHING!!</a:t>
            </a:r>
            <a:endParaRPr lang="en-US" sz="2400" b="1" dirty="0"/>
          </a:p>
        </p:txBody>
      </p:sp>
    </p:spTree>
    <p:extLst>
      <p:ext uri="{BB962C8B-B14F-4D97-AF65-F5344CB8AC3E}">
        <p14:creationId xmlns:p14="http://schemas.microsoft.com/office/powerpoint/2010/main" xmlns="" val="566748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effectLst>
                  <a:outerShdw blurRad="50800" algn="tl">
                    <a:srgbClr val="000000"/>
                  </a:outerShdw>
                </a:effectLst>
              </a:rPr>
              <a:t>Scholarship </a:t>
            </a:r>
            <a:r>
              <a:rPr lang="en-US" b="1" dirty="0">
                <a:solidFill>
                  <a:srgbClr val="FFFF00"/>
                </a:solidFill>
                <a:effectLst>
                  <a:outerShdw blurRad="50800" algn="tl">
                    <a:srgbClr val="000000"/>
                  </a:outerShdw>
                </a:effectLst>
              </a:rPr>
              <a:t>Websites</a:t>
            </a:r>
            <a:r>
              <a:rPr lang="en-US" dirty="0"/>
              <a:t/>
            </a:r>
            <a:br>
              <a:rPr lang="en-US" dirty="0"/>
            </a:br>
            <a:endParaRPr lang="en-US" dirty="0"/>
          </a:p>
        </p:txBody>
      </p:sp>
      <p:sp>
        <p:nvSpPr>
          <p:cNvPr id="3" name="Content Placeholder 2"/>
          <p:cNvSpPr>
            <a:spLocks noGrp="1"/>
          </p:cNvSpPr>
          <p:nvPr>
            <p:ph idx="1"/>
          </p:nvPr>
        </p:nvSpPr>
        <p:spPr>
          <a:xfrm>
            <a:off x="533400" y="1066800"/>
            <a:ext cx="8305800" cy="4495800"/>
          </a:xfrm>
        </p:spPr>
        <p:txBody>
          <a:bodyPr>
            <a:normAutofit fontScale="32500" lnSpcReduction="20000"/>
          </a:bodyPr>
          <a:lstStyle/>
          <a:p>
            <a:r>
              <a:rPr lang="en-US" sz="6800" b="1" dirty="0" smtClean="0"/>
              <a:t>www.ecampustours.com</a:t>
            </a:r>
          </a:p>
          <a:p>
            <a:r>
              <a:rPr lang="en-US" sz="6800" b="1" dirty="0" smtClean="0"/>
              <a:t>www.fastweb.com</a:t>
            </a:r>
            <a:endParaRPr lang="en-US" sz="6800" dirty="0"/>
          </a:p>
          <a:p>
            <a:r>
              <a:rPr lang="en-US" sz="6800" b="1" dirty="0"/>
              <a:t>www.scholarships</a:t>
            </a:r>
            <a:r>
              <a:rPr lang="en-US" sz="6800" b="1" dirty="0" smtClean="0"/>
              <a:t>. com                                </a:t>
            </a:r>
            <a:endParaRPr lang="en-US" sz="6800" dirty="0"/>
          </a:p>
          <a:p>
            <a:r>
              <a:rPr lang="en-US" sz="6800" b="1" dirty="0"/>
              <a:t>www.finaid.org</a:t>
            </a:r>
            <a:endParaRPr lang="en-US" sz="6800" dirty="0"/>
          </a:p>
          <a:p>
            <a:r>
              <a:rPr lang="en-US" sz="6800" b="1" dirty="0" smtClean="0"/>
              <a:t>www.chegg.com</a:t>
            </a:r>
          </a:p>
          <a:p>
            <a:r>
              <a:rPr lang="en-US" sz="6800" b="1" dirty="0" smtClean="0"/>
              <a:t>www.careerinfonet.org/scholarshipsearch</a:t>
            </a:r>
          </a:p>
          <a:p>
            <a:r>
              <a:rPr lang="en-US" sz="6800" b="1" dirty="0" smtClean="0"/>
              <a:t>www.dosomething.org </a:t>
            </a:r>
          </a:p>
          <a:p>
            <a:r>
              <a:rPr lang="en-US" sz="6800" b="1" dirty="0" smtClean="0"/>
              <a:t>www.suntrust.com/offtocollege</a:t>
            </a:r>
          </a:p>
          <a:p>
            <a:pPr marL="68580" indent="0">
              <a:buNone/>
            </a:pPr>
            <a:endParaRPr lang="en-US" sz="6800" b="1" dirty="0" smtClean="0"/>
          </a:p>
          <a:p>
            <a:pPr marL="68580" indent="0" algn="ctr">
              <a:buNone/>
            </a:pPr>
            <a:r>
              <a:rPr lang="en-US" sz="6800" b="1" dirty="0" smtClean="0">
                <a:solidFill>
                  <a:srgbClr val="FFFF00"/>
                </a:solidFill>
              </a:rPr>
              <a:t>Unusual </a:t>
            </a:r>
            <a:r>
              <a:rPr lang="en-US" sz="6800" b="1" dirty="0">
                <a:solidFill>
                  <a:srgbClr val="FFFF00"/>
                </a:solidFill>
              </a:rPr>
              <a:t>Scholarships</a:t>
            </a:r>
          </a:p>
          <a:p>
            <a:r>
              <a:rPr lang="en-US" sz="6800" b="1" dirty="0"/>
              <a:t>http://</a:t>
            </a:r>
            <a:r>
              <a:rPr lang="en-US" sz="6800" b="1" dirty="0" smtClean="0"/>
              <a:t>www.finaid.org/scholarships/unusual.phtml</a:t>
            </a:r>
          </a:p>
          <a:p>
            <a:r>
              <a:rPr lang="en-US" sz="6800" b="1" dirty="0"/>
              <a:t>www.weirdscholarships.net</a:t>
            </a:r>
          </a:p>
          <a:p>
            <a:endParaRPr lang="en-US" dirty="0"/>
          </a:p>
        </p:txBody>
      </p:sp>
    </p:spTree>
    <p:extLst>
      <p:ext uri="{BB962C8B-B14F-4D97-AF65-F5344CB8AC3E}">
        <p14:creationId xmlns:p14="http://schemas.microsoft.com/office/powerpoint/2010/main" xmlns="" val="2065231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effectLst>
                  <a:outerShdw blurRad="50800" algn="tl">
                    <a:srgbClr val="000000"/>
                  </a:outerShdw>
                </a:effectLst>
              </a:rPr>
              <a:t>Scholarship </a:t>
            </a:r>
            <a:r>
              <a:rPr lang="en-US" b="1" dirty="0">
                <a:solidFill>
                  <a:srgbClr val="FFFF00"/>
                </a:solidFill>
                <a:effectLst>
                  <a:outerShdw blurRad="50800" algn="tl">
                    <a:srgbClr val="000000"/>
                  </a:outerShdw>
                </a:effectLst>
              </a:rPr>
              <a:t>Websites</a:t>
            </a:r>
            <a:r>
              <a:rPr lang="en-US" dirty="0"/>
              <a:t/>
            </a:r>
            <a:br>
              <a:rPr lang="en-US" dirty="0"/>
            </a:br>
            <a:endParaRPr lang="en-US" dirty="0"/>
          </a:p>
        </p:txBody>
      </p:sp>
      <p:sp>
        <p:nvSpPr>
          <p:cNvPr id="3" name="Content Placeholder 2"/>
          <p:cNvSpPr>
            <a:spLocks noGrp="1"/>
          </p:cNvSpPr>
          <p:nvPr>
            <p:ph idx="1"/>
          </p:nvPr>
        </p:nvSpPr>
        <p:spPr>
          <a:xfrm>
            <a:off x="685800" y="1143000"/>
            <a:ext cx="7772400" cy="4114799"/>
          </a:xfrm>
        </p:spPr>
        <p:txBody>
          <a:bodyPr>
            <a:normAutofit lnSpcReduction="10000"/>
          </a:bodyPr>
          <a:lstStyle/>
          <a:p>
            <a:r>
              <a:rPr lang="en-US" sz="2200" b="1" dirty="0"/>
              <a:t>https://jlvcollegecounseling.com/scholarships/</a:t>
            </a:r>
          </a:p>
          <a:p>
            <a:r>
              <a:rPr lang="en-US" sz="2200" b="1" dirty="0"/>
              <a:t>https://myscholly.com/</a:t>
            </a:r>
          </a:p>
          <a:p>
            <a:r>
              <a:rPr lang="en-US" sz="2200" b="1" dirty="0"/>
              <a:t>https://bigfuture.collegeboard.org/scholarship-search</a:t>
            </a:r>
          </a:p>
          <a:p>
            <a:r>
              <a:rPr lang="en-US" sz="2200" b="1" dirty="0"/>
              <a:t>www.scholarshipsexperts.com </a:t>
            </a:r>
          </a:p>
          <a:p>
            <a:r>
              <a:rPr lang="en-US" sz="2200" b="1" dirty="0"/>
              <a:t>www.nextstudent.com</a:t>
            </a:r>
          </a:p>
          <a:p>
            <a:r>
              <a:rPr lang="en-US" sz="2200" b="1" dirty="0"/>
              <a:t>www.studentscholarships.org</a:t>
            </a:r>
          </a:p>
          <a:p>
            <a:r>
              <a:rPr lang="en-US" sz="2200" b="1" dirty="0"/>
              <a:t>www.supercollege.com</a:t>
            </a:r>
          </a:p>
          <a:p>
            <a:r>
              <a:rPr lang="en-US" sz="2200" b="1" dirty="0"/>
              <a:t>www.cappex.com</a:t>
            </a:r>
          </a:p>
          <a:p>
            <a:r>
              <a:rPr lang="en-US" sz="2200" b="1" dirty="0"/>
              <a:t>www.collegeexpress.com</a:t>
            </a:r>
          </a:p>
          <a:p>
            <a:r>
              <a:rPr lang="en-US" sz="2200" b="1" dirty="0"/>
              <a:t>www.campusexplorer.com</a:t>
            </a:r>
          </a:p>
          <a:p>
            <a:pPr marL="68580" indent="0">
              <a:buNone/>
            </a:pPr>
            <a:endParaRPr lang="en-US" b="1" dirty="0" smtClean="0"/>
          </a:p>
        </p:txBody>
      </p:sp>
    </p:spTree>
    <p:extLst>
      <p:ext uri="{BB962C8B-B14F-4D97-AF65-F5344CB8AC3E}">
        <p14:creationId xmlns:p14="http://schemas.microsoft.com/office/powerpoint/2010/main" xmlns="" val="1468711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effectLst>
                  <a:outerShdw blurRad="50800" algn="tl">
                    <a:srgbClr val="000000"/>
                  </a:outerShdw>
                </a:effectLst>
              </a:rPr>
              <a:t>Scholarship Websites</a:t>
            </a:r>
            <a:endParaRPr lang="en-US" dirty="0"/>
          </a:p>
        </p:txBody>
      </p:sp>
      <p:sp>
        <p:nvSpPr>
          <p:cNvPr id="3" name="Content Placeholder 2"/>
          <p:cNvSpPr>
            <a:spLocks noGrp="1"/>
          </p:cNvSpPr>
          <p:nvPr>
            <p:ph idx="1"/>
          </p:nvPr>
        </p:nvSpPr>
        <p:spPr/>
        <p:txBody>
          <a:bodyPr>
            <a:normAutofit fontScale="85000" lnSpcReduction="10000"/>
          </a:bodyPr>
          <a:lstStyle/>
          <a:p>
            <a:r>
              <a:rPr lang="en-US" sz="2200" b="1" dirty="0" smtClean="0"/>
              <a:t>www.unigo.com</a:t>
            </a:r>
          </a:p>
          <a:p>
            <a:r>
              <a:rPr lang="en-US" sz="2200" b="1" dirty="0" smtClean="0"/>
              <a:t>www.educationplanner.org</a:t>
            </a:r>
          </a:p>
          <a:p>
            <a:r>
              <a:rPr lang="en-US" sz="2200" b="1" dirty="0" smtClean="0"/>
              <a:t>www.scholarshipmonkey.com</a:t>
            </a:r>
          </a:p>
          <a:p>
            <a:r>
              <a:rPr lang="en-US" sz="2200" b="1" dirty="0" smtClean="0"/>
              <a:t>www.collegegreenlight.com</a:t>
            </a:r>
          </a:p>
          <a:p>
            <a:r>
              <a:rPr lang="en-US" sz="2200" b="1" dirty="0" smtClean="0"/>
              <a:t>www.niche.com</a:t>
            </a:r>
          </a:p>
          <a:p>
            <a:pPr marL="68580" indent="0" algn="ctr">
              <a:buNone/>
            </a:pPr>
            <a:r>
              <a:rPr lang="en-US" sz="2400" b="1" dirty="0"/>
              <a:t>Scholarships for Women and Girls</a:t>
            </a:r>
            <a:endParaRPr lang="en-US" sz="2400" dirty="0"/>
          </a:p>
          <a:p>
            <a:pPr lvl="0"/>
            <a:r>
              <a:rPr lang="en-US" sz="2400" b="1" dirty="0"/>
              <a:t>https://thescholarshipsystem.com/blog-for-students-families/the-ultimate-list-of-scholarships-for-women-and-girls/?fbclid=IwAR0VyjUL8r1kZ-QPEWQXCayNV2hgIle7jHbVlAdBFO4pWpeHNlIy0pHHvzI</a:t>
            </a:r>
          </a:p>
          <a:p>
            <a:r>
              <a:rPr lang="en-US" sz="2400" b="1" dirty="0"/>
              <a:t> </a:t>
            </a:r>
            <a:endParaRPr lang="en-US" sz="2400" dirty="0"/>
          </a:p>
          <a:p>
            <a:endParaRPr lang="en-US" sz="2200" dirty="0" smtClean="0"/>
          </a:p>
          <a:p>
            <a:endParaRPr lang="en-US" sz="2200" dirty="0"/>
          </a:p>
        </p:txBody>
      </p:sp>
    </p:spTree>
    <p:extLst>
      <p:ext uri="{BB962C8B-B14F-4D97-AF65-F5344CB8AC3E}">
        <p14:creationId xmlns:p14="http://schemas.microsoft.com/office/powerpoint/2010/main" xmlns="" val="2432211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effectLst>
                  <a:outerShdw blurRad="50800" algn="tl">
                    <a:srgbClr val="000000"/>
                  </a:outerShdw>
                </a:effectLst>
              </a:rPr>
              <a:t>Scholarship Websites</a:t>
            </a:r>
            <a:endParaRPr lang="en-US" dirty="0"/>
          </a:p>
        </p:txBody>
      </p:sp>
      <p:sp>
        <p:nvSpPr>
          <p:cNvPr id="3" name="Content Placeholder 2"/>
          <p:cNvSpPr>
            <a:spLocks noGrp="1"/>
          </p:cNvSpPr>
          <p:nvPr>
            <p:ph idx="1"/>
          </p:nvPr>
        </p:nvSpPr>
        <p:spPr>
          <a:xfrm>
            <a:off x="685800" y="1295400"/>
            <a:ext cx="7772400" cy="3810001"/>
          </a:xfrm>
        </p:spPr>
        <p:txBody>
          <a:bodyPr>
            <a:normAutofit fontScale="62500" lnSpcReduction="20000"/>
          </a:bodyPr>
          <a:lstStyle/>
          <a:p>
            <a:pPr marL="68580" indent="0">
              <a:buNone/>
            </a:pPr>
            <a:r>
              <a:rPr lang="en-US" dirty="0"/>
              <a:t> </a:t>
            </a:r>
            <a:endParaRPr lang="en-US" sz="2900" dirty="0"/>
          </a:p>
          <a:p>
            <a:pPr marL="68580" indent="0" algn="ctr">
              <a:buNone/>
            </a:pPr>
            <a:r>
              <a:rPr lang="en-US" sz="2900" b="1" dirty="0"/>
              <a:t>January 16th is National Do Nothing Day</a:t>
            </a:r>
            <a:endParaRPr lang="en-US" sz="2900" dirty="0"/>
          </a:p>
          <a:p>
            <a:pPr lvl="0"/>
            <a:r>
              <a:rPr lang="en-US" sz="2900" dirty="0"/>
              <a:t>https://www.unigo.com/pay-for-college/scholarships/celebrate-do-nothing-day-with-these-easy-scholarships</a:t>
            </a:r>
          </a:p>
          <a:p>
            <a:pPr marL="68580" indent="0" algn="ctr">
              <a:buNone/>
            </a:pPr>
            <a:endParaRPr lang="en-US" sz="2900" b="1" dirty="0" smtClean="0"/>
          </a:p>
          <a:p>
            <a:pPr marL="68580" indent="0" algn="ctr">
              <a:buNone/>
            </a:pPr>
            <a:r>
              <a:rPr lang="en-US" sz="2900" b="1" dirty="0" smtClean="0"/>
              <a:t>The </a:t>
            </a:r>
            <a:r>
              <a:rPr lang="en-US" sz="2900" b="1" dirty="0"/>
              <a:t>Mega List of Scholarships You Should Apply For | Class of 2019-2020</a:t>
            </a:r>
            <a:endParaRPr lang="en-US" sz="2900" dirty="0"/>
          </a:p>
          <a:p>
            <a:pPr lvl="0"/>
            <a:r>
              <a:rPr lang="en-US" sz="2900" dirty="0"/>
              <a:t>https://collegesofdistinction.com/advice/the-mega-list-of-scholarships-you-should-apply-for-class-of-2019-2020/</a:t>
            </a:r>
          </a:p>
          <a:p>
            <a:endParaRPr lang="en-US" sz="2900" dirty="0"/>
          </a:p>
          <a:p>
            <a:pPr marL="68580" indent="0" algn="ctr">
              <a:buNone/>
            </a:pPr>
            <a:r>
              <a:rPr lang="en-US" sz="2900" b="1" dirty="0"/>
              <a:t>Updated 2019 List from College Express</a:t>
            </a:r>
            <a:endParaRPr lang="en-US" sz="2900" dirty="0"/>
          </a:p>
          <a:p>
            <a:pPr lvl="0"/>
            <a:r>
              <a:rPr lang="en-US" sz="2900" dirty="0"/>
              <a:t>https://www.collegexpress.com/articles-and-advice/financial-aid/articles/scholarships-grants-loans/ultimate-list-easy-scholarships-2016-2017/</a:t>
            </a:r>
          </a:p>
          <a:p>
            <a:endParaRPr lang="en-US" dirty="0"/>
          </a:p>
        </p:txBody>
      </p:sp>
    </p:spTree>
    <p:extLst>
      <p:ext uri="{BB962C8B-B14F-4D97-AF65-F5344CB8AC3E}">
        <p14:creationId xmlns:p14="http://schemas.microsoft.com/office/powerpoint/2010/main" xmlns="" val="2490306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effectLst>
                  <a:outerShdw blurRad="50800" algn="tl">
                    <a:srgbClr val="000000"/>
                  </a:outerShdw>
                </a:effectLst>
              </a:rPr>
              <a:t/>
            </a:r>
            <a:br>
              <a:rPr lang="en-US" b="1" dirty="0" smtClean="0">
                <a:solidFill>
                  <a:srgbClr val="FFFF00"/>
                </a:solidFill>
                <a:effectLst>
                  <a:outerShdw blurRad="50800" algn="tl">
                    <a:srgbClr val="000000"/>
                  </a:outerShdw>
                </a:effectLst>
              </a:rPr>
            </a:br>
            <a:r>
              <a:rPr lang="en-US" b="1" dirty="0" smtClean="0">
                <a:solidFill>
                  <a:srgbClr val="FFFF00"/>
                </a:solidFill>
                <a:effectLst>
                  <a:outerShdw blurRad="50800" algn="tl">
                    <a:srgbClr val="000000"/>
                  </a:outerShdw>
                </a:effectLst>
              </a:rPr>
              <a:t>Scholarship Websites</a:t>
            </a:r>
            <a:br>
              <a:rPr lang="en-US" b="1" dirty="0" smtClean="0">
                <a:solidFill>
                  <a:srgbClr val="FFFF00"/>
                </a:solidFill>
                <a:effectLst>
                  <a:outerShdw blurRad="50800" algn="tl">
                    <a:srgbClr val="000000"/>
                  </a:outerShdw>
                </a:effectLst>
              </a:rPr>
            </a:br>
            <a:r>
              <a:rPr lang="en-US" b="1" dirty="0">
                <a:solidFill>
                  <a:srgbClr val="FFFF00"/>
                </a:solidFill>
              </a:rPr>
              <a:t>FOR SKILLED TRADES INDUSTRIES</a:t>
            </a:r>
            <a:r>
              <a:rPr lang="en-US" b="1" dirty="0"/>
              <a:t/>
            </a:r>
            <a:br>
              <a:rPr lang="en-US" b="1" dirty="0"/>
            </a:br>
            <a:endParaRPr lang="en-US" b="1" dirty="0"/>
          </a:p>
        </p:txBody>
      </p:sp>
      <p:sp>
        <p:nvSpPr>
          <p:cNvPr id="3" name="Content Placeholder 2"/>
          <p:cNvSpPr>
            <a:spLocks noGrp="1"/>
          </p:cNvSpPr>
          <p:nvPr>
            <p:ph idx="1"/>
          </p:nvPr>
        </p:nvSpPr>
        <p:spPr>
          <a:xfrm>
            <a:off x="533400" y="1447800"/>
            <a:ext cx="8305800" cy="4876800"/>
          </a:xfrm>
        </p:spPr>
        <p:txBody>
          <a:bodyPr>
            <a:normAutofit fontScale="55000" lnSpcReduction="20000"/>
          </a:bodyPr>
          <a:lstStyle/>
          <a:p>
            <a:r>
              <a:rPr lang="en-US" sz="3600" dirty="0" err="1"/>
              <a:t>Nextar</a:t>
            </a:r>
            <a:r>
              <a:rPr lang="en-US" sz="3600" dirty="0"/>
              <a:t> Legacy Foundation </a:t>
            </a:r>
            <a:r>
              <a:rPr lang="en-US" sz="3600" dirty="0" smtClean="0"/>
              <a:t>Trades Scholarship: </a:t>
            </a:r>
            <a:r>
              <a:rPr lang="en-US" sz="3600" b="1" dirty="0" smtClean="0"/>
              <a:t>https</a:t>
            </a:r>
            <a:r>
              <a:rPr lang="en-US" sz="3600" b="1" dirty="0"/>
              <a:t>://</a:t>
            </a:r>
            <a:r>
              <a:rPr lang="en-US" sz="3600" b="1" dirty="0" smtClean="0"/>
              <a:t>nexstarscholars.communityforce.com/Funds/Search.aspx</a:t>
            </a:r>
            <a:endParaRPr lang="en-US" sz="3600" b="1" dirty="0"/>
          </a:p>
          <a:p>
            <a:r>
              <a:rPr lang="en-US" sz="3600" dirty="0"/>
              <a:t>HomeAdvisor 2017 Skilled Labor </a:t>
            </a:r>
            <a:r>
              <a:rPr lang="en-US" sz="3600" dirty="0" smtClean="0"/>
              <a:t>Shortage </a:t>
            </a:r>
            <a:r>
              <a:rPr lang="en-US" sz="3600" b="1" dirty="0" smtClean="0"/>
              <a:t>https</a:t>
            </a:r>
            <a:r>
              <a:rPr lang="en-US" sz="3600" b="1" dirty="0"/>
              <a:t>://</a:t>
            </a:r>
            <a:r>
              <a:rPr lang="en-US" sz="3600" b="1" dirty="0" smtClean="0"/>
              <a:t>nexstarscholars.communityforce.com/Funds/Search.aspx</a:t>
            </a:r>
            <a:endParaRPr lang="en-US" sz="3600" b="1" dirty="0"/>
          </a:p>
          <a:p>
            <a:r>
              <a:rPr lang="en-US" sz="3600" dirty="0"/>
              <a:t>The Refrigeration School </a:t>
            </a:r>
            <a:r>
              <a:rPr lang="en-US" sz="3600" dirty="0" smtClean="0"/>
              <a:t>Scholarship:</a:t>
            </a:r>
            <a:r>
              <a:rPr lang="en-US" sz="3600" dirty="0"/>
              <a:t> </a:t>
            </a:r>
            <a:r>
              <a:rPr lang="en-US" sz="3600" b="1" dirty="0" smtClean="0"/>
              <a:t>https</a:t>
            </a:r>
            <a:r>
              <a:rPr lang="en-US" sz="3600" b="1" dirty="0"/>
              <a:t>://www.refrigerationschool.com/financial-aid/scholarships</a:t>
            </a:r>
            <a:r>
              <a:rPr lang="en-US" sz="3600" b="1" dirty="0" smtClean="0"/>
              <a:t>/</a:t>
            </a:r>
            <a:endParaRPr lang="en-US" sz="3600" b="1" dirty="0"/>
          </a:p>
          <a:p>
            <a:r>
              <a:rPr lang="en-US" sz="3600" dirty="0"/>
              <a:t>National Housing Endowment Student Scholarships Page (residential construction): </a:t>
            </a:r>
            <a:r>
              <a:rPr lang="en-US" sz="3600" b="1" dirty="0"/>
              <a:t>http://</a:t>
            </a:r>
            <a:r>
              <a:rPr lang="en-US" sz="3600" b="1" dirty="0" smtClean="0"/>
              <a:t>www.nationalhousingendowment.org/page.aspx/generic/sectionID=2845</a:t>
            </a:r>
            <a:endParaRPr lang="en-US" sz="3600" b="1" dirty="0"/>
          </a:p>
          <a:p>
            <a:r>
              <a:rPr lang="en-US" sz="3600" dirty="0"/>
              <a:t>American Society of Heating, Refrigerating and Air-Conditioning Engineers (ASHRAE) Scholarships: </a:t>
            </a:r>
            <a:r>
              <a:rPr lang="en-US" sz="3600" b="1" dirty="0"/>
              <a:t>https://www.ashrae.org/membership--conferences/student-zone/scholarships-and-grants/undergraduate-engineering-scholarships</a:t>
            </a:r>
          </a:p>
          <a:p>
            <a:endParaRPr lang="en-US" sz="2200" dirty="0"/>
          </a:p>
        </p:txBody>
      </p:sp>
    </p:spTree>
    <p:extLst>
      <p:ext uri="{BB962C8B-B14F-4D97-AF65-F5344CB8AC3E}">
        <p14:creationId xmlns:p14="http://schemas.microsoft.com/office/powerpoint/2010/main" xmlns="" val="392749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Students develop Necessary soft skills</a:t>
            </a:r>
            <a:endParaRPr lang="en-US" b="1" dirty="0">
              <a:solidFill>
                <a:srgbClr val="FFFF00"/>
              </a:solidFill>
            </a:endParaRPr>
          </a:p>
        </p:txBody>
      </p:sp>
      <p:sp>
        <p:nvSpPr>
          <p:cNvPr id="3" name="Content Placeholder 2"/>
          <p:cNvSpPr>
            <a:spLocks noGrp="1"/>
          </p:cNvSpPr>
          <p:nvPr>
            <p:ph idx="1"/>
          </p:nvPr>
        </p:nvSpPr>
        <p:spPr/>
        <p:txBody>
          <a:bodyPr/>
          <a:lstStyle/>
          <a:p>
            <a:r>
              <a:rPr lang="en-US" sz="2400" b="1" dirty="0" smtClean="0"/>
              <a:t>Collaboration</a:t>
            </a:r>
          </a:p>
          <a:p>
            <a:r>
              <a:rPr lang="en-US" sz="2400" b="1" dirty="0" smtClean="0"/>
              <a:t>Communication Skills</a:t>
            </a:r>
          </a:p>
          <a:p>
            <a:r>
              <a:rPr lang="en-US" sz="2400" b="1" dirty="0" smtClean="0"/>
              <a:t>Problem-Solving Skills</a:t>
            </a:r>
          </a:p>
          <a:p>
            <a:r>
              <a:rPr lang="en-US" sz="2400" b="1" dirty="0" smtClean="0"/>
              <a:t>Time Management Skills</a:t>
            </a:r>
          </a:p>
          <a:p>
            <a:r>
              <a:rPr lang="en-US" sz="2400" b="1" dirty="0" smtClean="0"/>
              <a:t>Leadership Skills</a:t>
            </a:r>
          </a:p>
          <a:p>
            <a:r>
              <a:rPr lang="en-US" sz="2400" b="1" dirty="0" smtClean="0"/>
              <a:t>Work Ethic</a:t>
            </a:r>
          </a:p>
          <a:p>
            <a:pPr lvl="1"/>
            <a:r>
              <a:rPr lang="en-US" sz="1800" b="1" dirty="0" smtClean="0"/>
              <a:t>Students should approach the search for scholarships and completion of essay like a part-time job,  2-3 hours/week.  It is never too early to start!</a:t>
            </a:r>
          </a:p>
          <a:p>
            <a:endParaRPr lang="en-US" dirty="0"/>
          </a:p>
        </p:txBody>
      </p:sp>
    </p:spTree>
    <p:extLst>
      <p:ext uri="{BB962C8B-B14F-4D97-AF65-F5344CB8AC3E}">
        <p14:creationId xmlns:p14="http://schemas.microsoft.com/office/powerpoint/2010/main" xmlns="" val="10572602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effectLst>
                  <a:outerShdw blurRad="50800" algn="tl">
                    <a:srgbClr val="000000"/>
                  </a:outerShdw>
                </a:effectLst>
              </a:rPr>
              <a:t>Scholarship RESOURCES FOR Homeless/</a:t>
            </a:r>
            <a:r>
              <a:rPr lang="en-US" b="1" dirty="0" err="1" smtClean="0">
                <a:solidFill>
                  <a:srgbClr val="FFFF00"/>
                </a:solidFill>
                <a:effectLst>
                  <a:outerShdw blurRad="50800" algn="tl">
                    <a:srgbClr val="000000"/>
                  </a:outerShdw>
                </a:effectLst>
              </a:rPr>
              <a:t>FoSTER</a:t>
            </a:r>
            <a:r>
              <a:rPr lang="en-US" b="1" dirty="0" smtClean="0">
                <a:solidFill>
                  <a:srgbClr val="FFFF00"/>
                </a:solidFill>
                <a:effectLst>
                  <a:outerShdw blurRad="50800" algn="tl">
                    <a:srgbClr val="000000"/>
                  </a:outerShdw>
                </a:effectLst>
              </a:rPr>
              <a:t> Students</a:t>
            </a:r>
            <a:endParaRPr lang="en-US" b="1" dirty="0"/>
          </a:p>
        </p:txBody>
      </p:sp>
      <p:sp>
        <p:nvSpPr>
          <p:cNvPr id="3" name="Content Placeholder 2"/>
          <p:cNvSpPr>
            <a:spLocks noGrp="1"/>
          </p:cNvSpPr>
          <p:nvPr>
            <p:ph idx="1"/>
          </p:nvPr>
        </p:nvSpPr>
        <p:spPr>
          <a:xfrm>
            <a:off x="533400" y="1447800"/>
            <a:ext cx="8305800" cy="4876800"/>
          </a:xfrm>
        </p:spPr>
        <p:txBody>
          <a:bodyPr>
            <a:normAutofit/>
          </a:bodyPr>
          <a:lstStyle/>
          <a:p>
            <a:r>
              <a:rPr lang="en-US" dirty="0"/>
              <a:t>NCHE </a:t>
            </a:r>
            <a:r>
              <a:rPr lang="en-US" dirty="0" smtClean="0"/>
              <a:t>scholarship webpage:   </a:t>
            </a:r>
            <a:r>
              <a:rPr lang="en-US" b="1" dirty="0" smtClean="0"/>
              <a:t>https</a:t>
            </a:r>
            <a:r>
              <a:rPr lang="en-US" b="1" dirty="0"/>
              <a:t>://nche.ed.gov/ibt/scholarships.php</a:t>
            </a:r>
            <a:r>
              <a:rPr lang="en-US" dirty="0"/>
              <a:t> (includes links to specific scholarships, reputable scholarship search engines, and information on financial support for college for undocumented students)</a:t>
            </a:r>
          </a:p>
          <a:p>
            <a:r>
              <a:rPr lang="en-US" dirty="0" err="1"/>
              <a:t>SchoolHouse</a:t>
            </a:r>
            <a:r>
              <a:rPr lang="en-US" dirty="0"/>
              <a:t> Connection Youth Leadership and Scholarship Program ( </a:t>
            </a:r>
            <a:r>
              <a:rPr lang="en-US" i="1" dirty="0"/>
              <a:t>*specifically for homeless or formerly </a:t>
            </a:r>
            <a:r>
              <a:rPr lang="en-US" i="1" dirty="0" smtClean="0"/>
              <a:t>homeless youth*)</a:t>
            </a:r>
            <a:r>
              <a:rPr lang="en-US" dirty="0" smtClean="0"/>
              <a:t>:</a:t>
            </a:r>
            <a:r>
              <a:rPr lang="en-US" i="1" dirty="0" smtClean="0"/>
              <a:t> </a:t>
            </a:r>
            <a:r>
              <a:rPr lang="en-US" b="1" dirty="0" smtClean="0"/>
              <a:t>http</a:t>
            </a:r>
            <a:r>
              <a:rPr lang="en-US" b="1" dirty="0"/>
              <a:t>://www.schoolhouseconnection.org/scholarship-program/</a:t>
            </a:r>
          </a:p>
          <a:p>
            <a:r>
              <a:rPr lang="en-US" dirty="0"/>
              <a:t>Horatio Alger Association: </a:t>
            </a:r>
            <a:r>
              <a:rPr lang="en-US" b="1" dirty="0"/>
              <a:t>https://scholars.horatioalger.org/</a:t>
            </a:r>
          </a:p>
          <a:p>
            <a:r>
              <a:rPr lang="en-US" dirty="0" smtClean="0"/>
              <a:t>Scholarships </a:t>
            </a:r>
            <a:r>
              <a:rPr lang="en-US" dirty="0"/>
              <a:t>for </a:t>
            </a:r>
            <a:r>
              <a:rPr lang="en-US" dirty="0" smtClean="0"/>
              <a:t>foster youth:    </a:t>
            </a:r>
            <a:r>
              <a:rPr lang="en-US" b="1" dirty="0" smtClean="0"/>
              <a:t>http</a:t>
            </a:r>
            <a:r>
              <a:rPr lang="en-US" b="1" dirty="0"/>
              <a:t>://www.fc2success.org/programs/scholarships-and-grants</a:t>
            </a:r>
            <a:r>
              <a:rPr lang="en-US" dirty="0"/>
              <a:t>/</a:t>
            </a:r>
          </a:p>
          <a:p>
            <a:endParaRPr lang="en-US" sz="2200" dirty="0"/>
          </a:p>
        </p:txBody>
      </p:sp>
    </p:spTree>
    <p:extLst>
      <p:ext uri="{BB962C8B-B14F-4D97-AF65-F5344CB8AC3E}">
        <p14:creationId xmlns:p14="http://schemas.microsoft.com/office/powerpoint/2010/main" xmlns="" val="3298822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effectLst>
                  <a:outerShdw blurRad="50800" algn="tl">
                    <a:srgbClr val="000000"/>
                  </a:outerShdw>
                </a:effectLst>
              </a:rPr>
              <a:t>Scholarship Websites For </a:t>
            </a:r>
            <a:r>
              <a:rPr lang="en-US" b="1" dirty="0" smtClean="0">
                <a:solidFill>
                  <a:srgbClr val="FFFF00"/>
                </a:solidFill>
              </a:rPr>
              <a:t>DACA </a:t>
            </a:r>
            <a:r>
              <a:rPr lang="en-US" b="1" dirty="0">
                <a:solidFill>
                  <a:srgbClr val="FFFF00"/>
                </a:solidFill>
              </a:rPr>
              <a:t>or </a:t>
            </a:r>
            <a:r>
              <a:rPr lang="en-US" b="1" dirty="0" smtClean="0">
                <a:solidFill>
                  <a:srgbClr val="FFFF00"/>
                </a:solidFill>
              </a:rPr>
              <a:t>undocumented Students</a:t>
            </a:r>
            <a:endParaRPr lang="en-US" b="1" dirty="0">
              <a:solidFill>
                <a:srgbClr val="FFFF00"/>
              </a:solidFill>
            </a:endParaRPr>
          </a:p>
        </p:txBody>
      </p:sp>
      <p:sp>
        <p:nvSpPr>
          <p:cNvPr id="3" name="Content Placeholder 2"/>
          <p:cNvSpPr>
            <a:spLocks noGrp="1"/>
          </p:cNvSpPr>
          <p:nvPr>
            <p:ph idx="1"/>
          </p:nvPr>
        </p:nvSpPr>
        <p:spPr>
          <a:xfrm>
            <a:off x="533400" y="1447800"/>
            <a:ext cx="8305800" cy="4876800"/>
          </a:xfrm>
        </p:spPr>
        <p:txBody>
          <a:bodyPr>
            <a:normAutofit/>
          </a:bodyPr>
          <a:lstStyle/>
          <a:p>
            <a:r>
              <a:rPr lang="en-US" b="1" dirty="0"/>
              <a:t>http://</a:t>
            </a:r>
            <a:r>
              <a:rPr lang="en-US" b="1" dirty="0" smtClean="0"/>
              <a:t>www.maldef.org/leadership/scholarships/index.htm  </a:t>
            </a:r>
            <a:r>
              <a:rPr lang="en-US" dirty="0" smtClean="0"/>
              <a:t>An extensive </a:t>
            </a:r>
            <a:r>
              <a:rPr lang="en-US" dirty="0"/>
              <a:t>list of scholarships, including many that do </a:t>
            </a:r>
            <a:r>
              <a:rPr lang="en-US" dirty="0" smtClean="0"/>
              <a:t>not inquire </a:t>
            </a:r>
            <a:r>
              <a:rPr lang="en-US" dirty="0"/>
              <a:t>about immigration </a:t>
            </a:r>
            <a:r>
              <a:rPr lang="en-US" dirty="0" smtClean="0"/>
              <a:t>status (29 pages)</a:t>
            </a:r>
          </a:p>
          <a:p>
            <a:pPr marL="68580" indent="0">
              <a:buNone/>
            </a:pPr>
            <a:endParaRPr lang="en-US" dirty="0" smtClean="0"/>
          </a:p>
          <a:p>
            <a:r>
              <a:rPr lang="en-US" b="1" dirty="0"/>
              <a:t>http://tnedequity.org/undocumented-friendly-schools-in-tennessee</a:t>
            </a:r>
            <a:r>
              <a:rPr lang="en-US" b="1" dirty="0" smtClean="0"/>
              <a:t>/</a:t>
            </a:r>
            <a:r>
              <a:rPr lang="en-US" b="1" dirty="0"/>
              <a:t> </a:t>
            </a:r>
            <a:r>
              <a:rPr lang="en-US" dirty="0" smtClean="0"/>
              <a:t>Undocumented Friendly Schools in Tennessee</a:t>
            </a:r>
          </a:p>
          <a:p>
            <a:endParaRPr lang="en-US" b="1" dirty="0" smtClean="0"/>
          </a:p>
          <a:p>
            <a:r>
              <a:rPr lang="en-US" dirty="0"/>
              <a:t>The </a:t>
            </a:r>
            <a:r>
              <a:rPr lang="en-US" dirty="0" err="1"/>
              <a:t>Tomás</a:t>
            </a:r>
            <a:r>
              <a:rPr lang="en-US" dirty="0"/>
              <a:t> Rivera Policy </a:t>
            </a:r>
            <a:r>
              <a:rPr lang="en-US" dirty="0" smtClean="0"/>
              <a:t>Institute:</a:t>
            </a:r>
            <a:r>
              <a:rPr lang="en-US" b="1" dirty="0" smtClean="0"/>
              <a:t>  http</a:t>
            </a:r>
            <a:r>
              <a:rPr lang="en-US" b="1" dirty="0"/>
              <a:t>://</a:t>
            </a:r>
            <a:r>
              <a:rPr lang="en-US" b="1" dirty="0" smtClean="0"/>
              <a:t>www.latinocollegedollars.org</a:t>
            </a:r>
          </a:p>
          <a:p>
            <a:endParaRPr lang="en-US" b="1" dirty="0" smtClean="0"/>
          </a:p>
          <a:p>
            <a:r>
              <a:rPr lang="en-US" b="1" dirty="0" smtClean="0"/>
              <a:t>www.Getreadyforcollege.org</a:t>
            </a:r>
          </a:p>
          <a:p>
            <a:endParaRPr lang="en-US" b="1" dirty="0" smtClean="0"/>
          </a:p>
        </p:txBody>
      </p:sp>
    </p:spTree>
    <p:extLst>
      <p:ext uri="{BB962C8B-B14F-4D97-AF65-F5344CB8AC3E}">
        <p14:creationId xmlns:p14="http://schemas.microsoft.com/office/powerpoint/2010/main" xmlns="" val="2310216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62750" y="6096000"/>
            <a:ext cx="23812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 name="Group 6"/>
          <p:cNvGrpSpPr/>
          <p:nvPr/>
        </p:nvGrpSpPr>
        <p:grpSpPr>
          <a:xfrm>
            <a:off x="42066" y="238717"/>
            <a:ext cx="8745997" cy="5609476"/>
            <a:chOff x="42066" y="238717"/>
            <a:chExt cx="8745997" cy="5609476"/>
          </a:xfrm>
        </p:grpSpPr>
        <p:pic>
          <p:nvPicPr>
            <p:cNvPr id="8" name="Picture 1" descr="image00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9864" y="1411307"/>
              <a:ext cx="2960371" cy="1643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4128248" y="3195632"/>
              <a:ext cx="2661987" cy="738664"/>
            </a:xfrm>
            <a:prstGeom prst="rect">
              <a:avLst/>
            </a:prstGeom>
            <a:solidFill>
              <a:srgbClr val="7030A0"/>
            </a:solidFill>
          </p:spPr>
          <p:txBody>
            <a:bodyPr wrap="square">
              <a:spAutoFit/>
            </a:bodyPr>
            <a:lstStyle/>
            <a:p>
              <a:pPr algn="ctr"/>
              <a:r>
                <a:rPr lang="en-US" sz="1400" u="sng" dirty="0" smtClean="0">
                  <a:solidFill>
                    <a:schemeClr val="accent1">
                      <a:lumMod val="20000"/>
                      <a:lumOff val="80000"/>
                    </a:schemeClr>
                  </a:solidFill>
                  <a:effectLst/>
                </a:rPr>
                <a:t>www.eCampustours.com</a:t>
              </a:r>
              <a:br>
                <a:rPr lang="en-US" sz="1400" u="sng" dirty="0" smtClean="0">
                  <a:solidFill>
                    <a:schemeClr val="accent1">
                      <a:lumMod val="20000"/>
                      <a:lumOff val="80000"/>
                    </a:schemeClr>
                  </a:solidFill>
                  <a:effectLst/>
                </a:rPr>
              </a:br>
              <a:r>
                <a:rPr lang="en-US" sz="1400" u="sng" dirty="0" smtClean="0">
                  <a:solidFill>
                    <a:schemeClr val="accent1">
                      <a:lumMod val="20000"/>
                      <a:lumOff val="80000"/>
                    </a:schemeClr>
                  </a:solidFill>
                  <a:effectLst/>
                </a:rPr>
                <a:t>www.planningyourdreams.org</a:t>
              </a:r>
              <a:br>
                <a:rPr lang="en-US" sz="1400" u="sng" dirty="0" smtClean="0">
                  <a:solidFill>
                    <a:schemeClr val="accent1">
                      <a:lumMod val="20000"/>
                      <a:lumOff val="80000"/>
                    </a:schemeClr>
                  </a:solidFill>
                  <a:effectLst/>
                </a:rPr>
              </a:br>
              <a:r>
                <a:rPr lang="en-US" sz="1400" u="sng" dirty="0" smtClean="0">
                  <a:solidFill>
                    <a:schemeClr val="accent1">
                      <a:lumMod val="20000"/>
                      <a:lumOff val="80000"/>
                    </a:schemeClr>
                  </a:solidFill>
                  <a:effectLst/>
                </a:rPr>
                <a:t>www.edsouth.org/SOS</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862" y="324816"/>
              <a:ext cx="728201" cy="644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4862" y="1108436"/>
              <a:ext cx="756758" cy="670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1515" y="1892056"/>
              <a:ext cx="723593" cy="6408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4862" y="2675675"/>
              <a:ext cx="813227" cy="720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6714" y="3481638"/>
              <a:ext cx="764970" cy="6774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1555" y="4234680"/>
              <a:ext cx="823513" cy="729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2066" y="5102176"/>
              <a:ext cx="842350" cy="746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916389" y="3670396"/>
              <a:ext cx="1843358" cy="369332"/>
            </a:xfrm>
            <a:prstGeom prst="rect">
              <a:avLst/>
            </a:prstGeom>
            <a:noFill/>
          </p:spPr>
          <p:txBody>
            <a:bodyPr wrap="square" rtlCol="0">
              <a:spAutoFit/>
            </a:bodyPr>
            <a:lstStyle/>
            <a:p>
              <a:r>
                <a:rPr lang="en-US" dirty="0" smtClean="0">
                  <a:solidFill>
                    <a:schemeClr val="accent1">
                      <a:lumMod val="40000"/>
                      <a:lumOff val="60000"/>
                    </a:schemeClr>
                  </a:solidFill>
                </a:rPr>
                <a:t>@</a:t>
              </a:r>
              <a:r>
                <a:rPr lang="en-US" dirty="0" err="1" smtClean="0">
                  <a:solidFill>
                    <a:schemeClr val="accent1">
                      <a:lumMod val="40000"/>
                      <a:lumOff val="60000"/>
                    </a:schemeClr>
                  </a:solidFill>
                </a:rPr>
                <a:t>EdsouthSOS</a:t>
              </a:r>
              <a:endParaRPr lang="en-US" dirty="0">
                <a:solidFill>
                  <a:schemeClr val="accent1">
                    <a:lumMod val="40000"/>
                    <a:lumOff val="60000"/>
                  </a:schemeClr>
                </a:solidFill>
              </a:endParaRPr>
            </a:p>
          </p:txBody>
        </p:sp>
        <p:sp>
          <p:nvSpPr>
            <p:cNvPr id="18" name="TextBox 17"/>
            <p:cNvSpPr txBox="1"/>
            <p:nvPr/>
          </p:nvSpPr>
          <p:spPr>
            <a:xfrm>
              <a:off x="910494" y="1166595"/>
              <a:ext cx="1843358" cy="646331"/>
            </a:xfrm>
            <a:prstGeom prst="rect">
              <a:avLst/>
            </a:prstGeom>
            <a:noFill/>
          </p:spPr>
          <p:txBody>
            <a:bodyPr wrap="square" rtlCol="0">
              <a:spAutoFit/>
            </a:bodyPr>
            <a:lstStyle/>
            <a:p>
              <a:r>
                <a:rPr lang="en-US" dirty="0" smtClean="0">
                  <a:solidFill>
                    <a:schemeClr val="accent1">
                      <a:lumMod val="40000"/>
                      <a:lumOff val="60000"/>
                    </a:schemeClr>
                  </a:solidFill>
                </a:rPr>
                <a:t>@</a:t>
              </a:r>
              <a:r>
                <a:rPr lang="en-US" dirty="0" err="1" smtClean="0">
                  <a:solidFill>
                    <a:schemeClr val="accent1">
                      <a:lumMod val="40000"/>
                      <a:lumOff val="60000"/>
                    </a:schemeClr>
                  </a:solidFill>
                </a:rPr>
                <a:t>EdsouthSOS</a:t>
              </a:r>
              <a:endParaRPr lang="en-US" dirty="0" smtClean="0">
                <a:solidFill>
                  <a:schemeClr val="accent1">
                    <a:lumMod val="40000"/>
                    <a:lumOff val="60000"/>
                  </a:schemeClr>
                </a:solidFill>
              </a:endParaRPr>
            </a:p>
            <a:p>
              <a:r>
                <a:rPr lang="en-US" dirty="0" smtClean="0">
                  <a:solidFill>
                    <a:schemeClr val="accent1">
                      <a:lumMod val="40000"/>
                      <a:lumOff val="60000"/>
                    </a:schemeClr>
                  </a:solidFill>
                </a:rPr>
                <a:t>@</a:t>
              </a:r>
              <a:r>
                <a:rPr lang="en-US" dirty="0" err="1" smtClean="0">
                  <a:solidFill>
                    <a:schemeClr val="accent1">
                      <a:lumMod val="40000"/>
                      <a:lumOff val="60000"/>
                    </a:schemeClr>
                  </a:solidFill>
                </a:rPr>
                <a:t>eCampusTours</a:t>
              </a:r>
              <a:endParaRPr lang="en-US" dirty="0">
                <a:solidFill>
                  <a:schemeClr val="accent1">
                    <a:lumMod val="40000"/>
                    <a:lumOff val="60000"/>
                  </a:schemeClr>
                </a:solidFill>
              </a:endParaRPr>
            </a:p>
          </p:txBody>
        </p:sp>
        <p:sp>
          <p:nvSpPr>
            <p:cNvPr id="19" name="TextBox 18"/>
            <p:cNvSpPr txBox="1"/>
            <p:nvPr/>
          </p:nvSpPr>
          <p:spPr>
            <a:xfrm>
              <a:off x="910494" y="1935529"/>
              <a:ext cx="1843358" cy="646331"/>
            </a:xfrm>
            <a:prstGeom prst="rect">
              <a:avLst/>
            </a:prstGeom>
            <a:noFill/>
          </p:spPr>
          <p:txBody>
            <a:bodyPr wrap="square" rtlCol="0">
              <a:spAutoFit/>
            </a:bodyPr>
            <a:lstStyle/>
            <a:p>
              <a:r>
                <a:rPr lang="en-US" dirty="0" smtClean="0">
                  <a:solidFill>
                    <a:schemeClr val="accent1">
                      <a:lumMod val="40000"/>
                      <a:lumOff val="60000"/>
                    </a:schemeClr>
                  </a:solidFill>
                </a:rPr>
                <a:t>@</a:t>
              </a:r>
              <a:r>
                <a:rPr lang="en-US" dirty="0" err="1" smtClean="0">
                  <a:solidFill>
                    <a:schemeClr val="accent1">
                      <a:lumMod val="40000"/>
                      <a:lumOff val="60000"/>
                    </a:schemeClr>
                  </a:solidFill>
                </a:rPr>
                <a:t>EdsouthSOS</a:t>
              </a:r>
              <a:endParaRPr lang="en-US" dirty="0" smtClean="0">
                <a:solidFill>
                  <a:schemeClr val="accent1">
                    <a:lumMod val="40000"/>
                    <a:lumOff val="60000"/>
                  </a:schemeClr>
                </a:solidFill>
              </a:endParaRPr>
            </a:p>
            <a:p>
              <a:r>
                <a:rPr lang="en-US" dirty="0" smtClean="0">
                  <a:solidFill>
                    <a:schemeClr val="accent1">
                      <a:lumMod val="40000"/>
                      <a:lumOff val="60000"/>
                    </a:schemeClr>
                  </a:solidFill>
                </a:rPr>
                <a:t>@</a:t>
              </a:r>
              <a:r>
                <a:rPr lang="en-US" dirty="0" err="1" smtClean="0">
                  <a:solidFill>
                    <a:schemeClr val="accent1">
                      <a:lumMod val="40000"/>
                      <a:lumOff val="60000"/>
                    </a:schemeClr>
                  </a:solidFill>
                </a:rPr>
                <a:t>eCampusTours</a:t>
              </a:r>
              <a:endParaRPr lang="en-US" dirty="0">
                <a:solidFill>
                  <a:schemeClr val="accent1">
                    <a:lumMod val="40000"/>
                    <a:lumOff val="60000"/>
                  </a:schemeClr>
                </a:solidFill>
              </a:endParaRPr>
            </a:p>
          </p:txBody>
        </p:sp>
        <p:sp>
          <p:nvSpPr>
            <p:cNvPr id="20" name="TextBox 19"/>
            <p:cNvSpPr txBox="1"/>
            <p:nvPr/>
          </p:nvSpPr>
          <p:spPr>
            <a:xfrm>
              <a:off x="907359" y="374341"/>
              <a:ext cx="3539247" cy="646331"/>
            </a:xfrm>
            <a:prstGeom prst="rect">
              <a:avLst/>
            </a:prstGeom>
            <a:noFill/>
          </p:spPr>
          <p:txBody>
            <a:bodyPr wrap="square" rtlCol="0">
              <a:spAutoFit/>
            </a:bodyPr>
            <a:lstStyle/>
            <a:p>
              <a:r>
                <a:rPr lang="en-US" dirty="0" smtClean="0">
                  <a:solidFill>
                    <a:schemeClr val="accent1">
                      <a:lumMod val="40000"/>
                      <a:lumOff val="60000"/>
                    </a:schemeClr>
                  </a:solidFill>
                </a:rPr>
                <a:t>@</a:t>
              </a:r>
              <a:r>
                <a:rPr lang="en-US" dirty="0" err="1" smtClean="0">
                  <a:solidFill>
                    <a:schemeClr val="accent1">
                      <a:lumMod val="40000"/>
                      <a:lumOff val="60000"/>
                    </a:schemeClr>
                  </a:solidFill>
                </a:rPr>
                <a:t>StudentOutreachServices</a:t>
              </a:r>
              <a:endParaRPr lang="en-US" dirty="0" smtClean="0">
                <a:solidFill>
                  <a:schemeClr val="accent1">
                    <a:lumMod val="40000"/>
                    <a:lumOff val="60000"/>
                  </a:schemeClr>
                </a:solidFill>
              </a:endParaRPr>
            </a:p>
            <a:p>
              <a:r>
                <a:rPr lang="en-US" dirty="0" smtClean="0">
                  <a:solidFill>
                    <a:schemeClr val="accent1">
                      <a:lumMod val="40000"/>
                      <a:lumOff val="60000"/>
                    </a:schemeClr>
                  </a:solidFill>
                </a:rPr>
                <a:t>@</a:t>
              </a:r>
              <a:r>
                <a:rPr lang="en-US" dirty="0" err="1" smtClean="0">
                  <a:solidFill>
                    <a:schemeClr val="accent1">
                      <a:lumMod val="40000"/>
                      <a:lumOff val="60000"/>
                    </a:schemeClr>
                  </a:solidFill>
                </a:rPr>
                <a:t>eCampusTours</a:t>
              </a:r>
              <a:endParaRPr lang="en-US" dirty="0">
                <a:solidFill>
                  <a:schemeClr val="accent1">
                    <a:lumMod val="40000"/>
                    <a:lumOff val="60000"/>
                  </a:schemeClr>
                </a:solidFill>
              </a:endParaRPr>
            </a:p>
          </p:txBody>
        </p:sp>
        <p:sp>
          <p:nvSpPr>
            <p:cNvPr id="21" name="TextBox 20"/>
            <p:cNvSpPr txBox="1"/>
            <p:nvPr/>
          </p:nvSpPr>
          <p:spPr>
            <a:xfrm>
              <a:off x="925126" y="5294950"/>
              <a:ext cx="4645262" cy="369332"/>
            </a:xfrm>
            <a:prstGeom prst="rect">
              <a:avLst/>
            </a:prstGeom>
            <a:noFill/>
          </p:spPr>
          <p:txBody>
            <a:bodyPr wrap="square" rtlCol="0">
              <a:spAutoFit/>
            </a:bodyPr>
            <a:lstStyle/>
            <a:p>
              <a:r>
                <a:rPr lang="en-US" dirty="0" smtClean="0">
                  <a:solidFill>
                    <a:schemeClr val="accent1">
                      <a:lumMod val="40000"/>
                      <a:lumOff val="60000"/>
                    </a:schemeClr>
                  </a:solidFill>
                </a:rPr>
                <a:t>Student Outreach Services from </a:t>
              </a:r>
              <a:r>
                <a:rPr lang="en-US" dirty="0" err="1" smtClean="0">
                  <a:solidFill>
                    <a:schemeClr val="accent1">
                      <a:lumMod val="40000"/>
                      <a:lumOff val="60000"/>
                    </a:schemeClr>
                  </a:solidFill>
                </a:rPr>
                <a:t>Edsouth</a:t>
              </a:r>
              <a:endParaRPr lang="en-US" dirty="0">
                <a:solidFill>
                  <a:schemeClr val="accent1">
                    <a:lumMod val="40000"/>
                    <a:lumOff val="60000"/>
                  </a:schemeClr>
                </a:solidFill>
              </a:endParaRPr>
            </a:p>
          </p:txBody>
        </p:sp>
        <p:sp>
          <p:nvSpPr>
            <p:cNvPr id="22" name="TextBox 21"/>
            <p:cNvSpPr txBox="1"/>
            <p:nvPr/>
          </p:nvSpPr>
          <p:spPr>
            <a:xfrm>
              <a:off x="907359" y="2915410"/>
              <a:ext cx="1917092" cy="369332"/>
            </a:xfrm>
            <a:prstGeom prst="rect">
              <a:avLst/>
            </a:prstGeom>
            <a:noFill/>
          </p:spPr>
          <p:txBody>
            <a:bodyPr wrap="square" rtlCol="0">
              <a:spAutoFit/>
            </a:bodyPr>
            <a:lstStyle/>
            <a:p>
              <a:r>
                <a:rPr lang="en-US" dirty="0" smtClean="0">
                  <a:solidFill>
                    <a:schemeClr val="accent1">
                      <a:lumMod val="40000"/>
                      <a:lumOff val="60000"/>
                    </a:schemeClr>
                  </a:solidFill>
                </a:rPr>
                <a:t>@</a:t>
              </a:r>
              <a:r>
                <a:rPr lang="en-US" dirty="0" err="1" smtClean="0">
                  <a:solidFill>
                    <a:schemeClr val="accent1">
                      <a:lumMod val="40000"/>
                      <a:lumOff val="60000"/>
                    </a:schemeClr>
                  </a:solidFill>
                </a:rPr>
                <a:t>eCampusTours</a:t>
              </a:r>
              <a:endParaRPr lang="en-US" dirty="0">
                <a:solidFill>
                  <a:schemeClr val="accent1">
                    <a:lumMod val="40000"/>
                    <a:lumOff val="60000"/>
                  </a:schemeClr>
                </a:solidFill>
              </a:endParaRPr>
            </a:p>
          </p:txBody>
        </p:sp>
        <p:sp>
          <p:nvSpPr>
            <p:cNvPr id="23" name="TextBox 22"/>
            <p:cNvSpPr txBox="1"/>
            <p:nvPr/>
          </p:nvSpPr>
          <p:spPr>
            <a:xfrm>
              <a:off x="910494" y="4441091"/>
              <a:ext cx="2801904" cy="369332"/>
            </a:xfrm>
            <a:prstGeom prst="rect">
              <a:avLst/>
            </a:prstGeom>
            <a:noFill/>
          </p:spPr>
          <p:txBody>
            <a:bodyPr wrap="square" rtlCol="0">
              <a:spAutoFit/>
            </a:bodyPr>
            <a:lstStyle/>
            <a:p>
              <a:r>
                <a:rPr lang="en-US" dirty="0" smtClean="0">
                  <a:solidFill>
                    <a:schemeClr val="accent1">
                      <a:lumMod val="40000"/>
                      <a:lumOff val="60000"/>
                    </a:schemeClr>
                  </a:solidFill>
                </a:rPr>
                <a:t>eCampusTours.tumblr.com</a:t>
              </a:r>
              <a:endParaRPr lang="en-US" dirty="0">
                <a:solidFill>
                  <a:schemeClr val="accent1">
                    <a:lumMod val="40000"/>
                    <a:lumOff val="60000"/>
                  </a:schemeClr>
                </a:solidFill>
              </a:endParaRPr>
            </a:p>
          </p:txBody>
        </p:sp>
        <p:sp>
          <p:nvSpPr>
            <p:cNvPr id="24" name="TextBox 23"/>
            <p:cNvSpPr txBox="1"/>
            <p:nvPr/>
          </p:nvSpPr>
          <p:spPr>
            <a:xfrm rot="5400000">
              <a:off x="5429327" y="2489457"/>
              <a:ext cx="5609476" cy="1107996"/>
            </a:xfrm>
            <a:prstGeom prst="rect">
              <a:avLst/>
            </a:prstGeom>
            <a:solidFill>
              <a:schemeClr val="accent4">
                <a:lumMod val="20000"/>
                <a:lumOff val="80000"/>
              </a:schemeClr>
            </a:solidFill>
          </p:spPr>
          <p:txBody>
            <a:bodyPr wrap="square" rtlCol="0">
              <a:spAutoFit/>
            </a:bodyPr>
            <a:lstStyle/>
            <a:p>
              <a:pPr algn="ctr"/>
              <a:r>
                <a:rPr lang="en-US" sz="6600" dirty="0" smtClean="0">
                  <a:solidFill>
                    <a:schemeClr val="accent4">
                      <a:lumMod val="75000"/>
                    </a:schemeClr>
                  </a:solidFill>
                  <a:latin typeface="Algerian" panose="04020705040A02060702" pitchFamily="82" charset="0"/>
                </a:rPr>
                <a:t>LEARN MORE</a:t>
              </a:r>
              <a:endParaRPr lang="en-US" sz="6600" dirty="0">
                <a:solidFill>
                  <a:schemeClr val="accent4">
                    <a:lumMod val="75000"/>
                  </a:schemeClr>
                </a:solidFill>
                <a:latin typeface="Algerian" panose="04020705040A02060702" pitchFamily="82" charset="0"/>
              </a:endParaRPr>
            </a:p>
          </p:txBody>
        </p:sp>
      </p:grpSp>
    </p:spTree>
    <p:extLst>
      <p:ext uri="{BB962C8B-B14F-4D97-AF65-F5344CB8AC3E}">
        <p14:creationId xmlns:p14="http://schemas.microsoft.com/office/powerpoint/2010/main" xmlns="" val="27198322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62750" y="6096000"/>
            <a:ext cx="23812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 name="Group 6"/>
          <p:cNvGrpSpPr/>
          <p:nvPr/>
        </p:nvGrpSpPr>
        <p:grpSpPr>
          <a:xfrm>
            <a:off x="84862" y="-41757"/>
            <a:ext cx="8703201" cy="6170424"/>
            <a:chOff x="84862" y="238717"/>
            <a:chExt cx="8703201" cy="5609476"/>
          </a:xfrm>
        </p:grpSpPr>
        <p:pic>
          <p:nvPicPr>
            <p:cNvPr id="8" name="Picture 1" descr="image00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8962" y="3155110"/>
              <a:ext cx="2960371" cy="1643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4128248" y="3195632"/>
              <a:ext cx="2661987" cy="738664"/>
            </a:xfrm>
            <a:prstGeom prst="rect">
              <a:avLst/>
            </a:prstGeom>
            <a:solidFill>
              <a:srgbClr val="7030A0"/>
            </a:solidFill>
          </p:spPr>
          <p:txBody>
            <a:bodyPr wrap="square">
              <a:spAutoFit/>
            </a:bodyPr>
            <a:lstStyle/>
            <a:p>
              <a:pPr algn="ctr"/>
              <a:r>
                <a:rPr lang="en-US" sz="1400" u="sng" dirty="0" smtClean="0">
                  <a:solidFill>
                    <a:schemeClr val="accent1">
                      <a:lumMod val="20000"/>
                      <a:lumOff val="80000"/>
                    </a:schemeClr>
                  </a:solidFill>
                  <a:effectLst/>
                </a:rPr>
                <a:t>www.eCampustours.com</a:t>
              </a:r>
              <a:br>
                <a:rPr lang="en-US" sz="1400" u="sng" dirty="0" smtClean="0">
                  <a:solidFill>
                    <a:schemeClr val="accent1">
                      <a:lumMod val="20000"/>
                      <a:lumOff val="80000"/>
                    </a:schemeClr>
                  </a:solidFill>
                  <a:effectLst/>
                </a:rPr>
              </a:br>
              <a:r>
                <a:rPr lang="en-US" sz="1400" u="sng" dirty="0" smtClean="0">
                  <a:solidFill>
                    <a:schemeClr val="accent1">
                      <a:lumMod val="20000"/>
                      <a:lumOff val="80000"/>
                    </a:schemeClr>
                  </a:solidFill>
                  <a:effectLst/>
                </a:rPr>
                <a:t>www.planningyourdreams.org</a:t>
              </a:r>
              <a:br>
                <a:rPr lang="en-US" sz="1400" u="sng" dirty="0" smtClean="0">
                  <a:solidFill>
                    <a:schemeClr val="accent1">
                      <a:lumMod val="20000"/>
                      <a:lumOff val="80000"/>
                    </a:schemeClr>
                  </a:solidFill>
                  <a:effectLst/>
                </a:rPr>
              </a:br>
              <a:r>
                <a:rPr lang="en-US" sz="1400" u="sng" dirty="0" smtClean="0">
                  <a:solidFill>
                    <a:schemeClr val="accent1">
                      <a:lumMod val="20000"/>
                      <a:lumOff val="80000"/>
                    </a:schemeClr>
                  </a:solidFill>
                  <a:effectLst/>
                </a:rPr>
                <a:t>www.edsouth.org/SOS</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862" y="324816"/>
              <a:ext cx="728201" cy="644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4862" y="1108436"/>
              <a:ext cx="756758" cy="670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1515" y="1892056"/>
              <a:ext cx="723593" cy="6408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916389" y="3670396"/>
              <a:ext cx="1843358" cy="335756"/>
            </a:xfrm>
            <a:prstGeom prst="rect">
              <a:avLst/>
            </a:prstGeom>
            <a:noFill/>
          </p:spPr>
          <p:txBody>
            <a:bodyPr wrap="square" rtlCol="0">
              <a:spAutoFit/>
            </a:bodyPr>
            <a:lstStyle/>
            <a:p>
              <a:endParaRPr lang="en-US" dirty="0">
                <a:solidFill>
                  <a:schemeClr val="accent1">
                    <a:lumMod val="40000"/>
                    <a:lumOff val="60000"/>
                  </a:schemeClr>
                </a:solidFill>
              </a:endParaRPr>
            </a:p>
          </p:txBody>
        </p:sp>
        <p:sp>
          <p:nvSpPr>
            <p:cNvPr id="18" name="TextBox 17"/>
            <p:cNvSpPr txBox="1"/>
            <p:nvPr/>
          </p:nvSpPr>
          <p:spPr>
            <a:xfrm>
              <a:off x="910494" y="1166595"/>
              <a:ext cx="3432906" cy="839391"/>
            </a:xfrm>
            <a:prstGeom prst="rect">
              <a:avLst/>
            </a:prstGeom>
            <a:noFill/>
          </p:spPr>
          <p:txBody>
            <a:bodyPr wrap="square" rtlCol="0">
              <a:spAutoFit/>
            </a:bodyPr>
            <a:lstStyle/>
            <a:p>
              <a:r>
                <a:rPr lang="en-US" sz="3600" b="1" dirty="0" smtClean="0">
                  <a:solidFill>
                    <a:schemeClr val="accent1">
                      <a:lumMod val="40000"/>
                      <a:lumOff val="60000"/>
                    </a:schemeClr>
                  </a:solidFill>
                </a:rPr>
                <a:t>@</a:t>
              </a:r>
              <a:r>
                <a:rPr lang="en-US" sz="3600" b="1" dirty="0" err="1" smtClean="0">
                  <a:solidFill>
                    <a:schemeClr val="accent1">
                      <a:lumMod val="40000"/>
                      <a:lumOff val="60000"/>
                    </a:schemeClr>
                  </a:solidFill>
                </a:rPr>
                <a:t>JamieEnsley</a:t>
              </a:r>
              <a:endParaRPr lang="en-US" sz="3600" b="1" dirty="0" smtClean="0">
                <a:solidFill>
                  <a:schemeClr val="accent1">
                    <a:lumMod val="40000"/>
                    <a:lumOff val="60000"/>
                  </a:schemeClr>
                </a:solidFill>
              </a:endParaRPr>
            </a:p>
            <a:p>
              <a:endParaRPr lang="en-US" dirty="0">
                <a:solidFill>
                  <a:schemeClr val="accent1">
                    <a:lumMod val="40000"/>
                    <a:lumOff val="60000"/>
                  </a:schemeClr>
                </a:solidFill>
              </a:endParaRPr>
            </a:p>
          </p:txBody>
        </p:sp>
        <p:sp>
          <p:nvSpPr>
            <p:cNvPr id="19" name="TextBox 18"/>
            <p:cNvSpPr txBox="1"/>
            <p:nvPr/>
          </p:nvSpPr>
          <p:spPr>
            <a:xfrm>
              <a:off x="910494" y="1935529"/>
              <a:ext cx="2670906" cy="587574"/>
            </a:xfrm>
            <a:prstGeom prst="rect">
              <a:avLst/>
            </a:prstGeom>
            <a:noFill/>
          </p:spPr>
          <p:txBody>
            <a:bodyPr wrap="square" rtlCol="0">
              <a:spAutoFit/>
            </a:bodyPr>
            <a:lstStyle/>
            <a:p>
              <a:r>
                <a:rPr lang="en-US" sz="3600" b="1" dirty="0" smtClean="0">
                  <a:solidFill>
                    <a:schemeClr val="accent1">
                      <a:lumMod val="40000"/>
                      <a:lumOff val="60000"/>
                    </a:schemeClr>
                  </a:solidFill>
                </a:rPr>
                <a:t>@jle0878</a:t>
              </a:r>
            </a:p>
          </p:txBody>
        </p:sp>
        <p:sp>
          <p:nvSpPr>
            <p:cNvPr id="20" name="TextBox 19"/>
            <p:cNvSpPr txBox="1"/>
            <p:nvPr/>
          </p:nvSpPr>
          <p:spPr>
            <a:xfrm>
              <a:off x="907359" y="374341"/>
              <a:ext cx="3539247" cy="587574"/>
            </a:xfrm>
            <a:prstGeom prst="rect">
              <a:avLst/>
            </a:prstGeom>
            <a:noFill/>
          </p:spPr>
          <p:txBody>
            <a:bodyPr wrap="square" rtlCol="0">
              <a:spAutoFit/>
            </a:bodyPr>
            <a:lstStyle/>
            <a:p>
              <a:r>
                <a:rPr lang="en-US" sz="3600" b="1" dirty="0" smtClean="0">
                  <a:solidFill>
                    <a:schemeClr val="accent1">
                      <a:lumMod val="40000"/>
                      <a:lumOff val="60000"/>
                    </a:schemeClr>
                  </a:solidFill>
                </a:rPr>
                <a:t>Jamie Ensley</a:t>
              </a:r>
            </a:p>
          </p:txBody>
        </p:sp>
        <p:sp>
          <p:nvSpPr>
            <p:cNvPr id="21" name="TextBox 20"/>
            <p:cNvSpPr txBox="1"/>
            <p:nvPr/>
          </p:nvSpPr>
          <p:spPr>
            <a:xfrm>
              <a:off x="925126" y="5294950"/>
              <a:ext cx="4645262" cy="335756"/>
            </a:xfrm>
            <a:prstGeom prst="rect">
              <a:avLst/>
            </a:prstGeom>
            <a:noFill/>
          </p:spPr>
          <p:txBody>
            <a:bodyPr wrap="square" rtlCol="0">
              <a:spAutoFit/>
            </a:bodyPr>
            <a:lstStyle/>
            <a:p>
              <a:endParaRPr lang="en-US" dirty="0">
                <a:solidFill>
                  <a:schemeClr val="accent1">
                    <a:lumMod val="40000"/>
                    <a:lumOff val="60000"/>
                  </a:schemeClr>
                </a:solidFill>
              </a:endParaRPr>
            </a:p>
          </p:txBody>
        </p:sp>
        <p:sp>
          <p:nvSpPr>
            <p:cNvPr id="23" name="TextBox 22"/>
            <p:cNvSpPr txBox="1"/>
            <p:nvPr/>
          </p:nvSpPr>
          <p:spPr>
            <a:xfrm>
              <a:off x="910494" y="4441091"/>
              <a:ext cx="2801904" cy="335756"/>
            </a:xfrm>
            <a:prstGeom prst="rect">
              <a:avLst/>
            </a:prstGeom>
            <a:noFill/>
          </p:spPr>
          <p:txBody>
            <a:bodyPr wrap="square" rtlCol="0">
              <a:spAutoFit/>
            </a:bodyPr>
            <a:lstStyle/>
            <a:p>
              <a:endParaRPr lang="en-US" dirty="0">
                <a:solidFill>
                  <a:schemeClr val="accent1">
                    <a:lumMod val="40000"/>
                    <a:lumOff val="60000"/>
                  </a:schemeClr>
                </a:solidFill>
              </a:endParaRPr>
            </a:p>
          </p:txBody>
        </p:sp>
        <p:sp>
          <p:nvSpPr>
            <p:cNvPr id="24" name="TextBox 23"/>
            <p:cNvSpPr txBox="1"/>
            <p:nvPr/>
          </p:nvSpPr>
          <p:spPr>
            <a:xfrm rot="5400000">
              <a:off x="5429327" y="2489457"/>
              <a:ext cx="5609476" cy="1107996"/>
            </a:xfrm>
            <a:prstGeom prst="rect">
              <a:avLst/>
            </a:prstGeom>
            <a:solidFill>
              <a:schemeClr val="accent4">
                <a:lumMod val="20000"/>
                <a:lumOff val="80000"/>
              </a:schemeClr>
            </a:solidFill>
          </p:spPr>
          <p:txBody>
            <a:bodyPr wrap="square" rtlCol="0">
              <a:spAutoFit/>
            </a:bodyPr>
            <a:lstStyle/>
            <a:p>
              <a:pPr algn="ctr"/>
              <a:r>
                <a:rPr lang="en-US" sz="6600" dirty="0" smtClean="0">
                  <a:solidFill>
                    <a:schemeClr val="accent4">
                      <a:lumMod val="75000"/>
                    </a:schemeClr>
                  </a:solidFill>
                  <a:latin typeface="Algerian" panose="04020705040A02060702" pitchFamily="82" charset="0"/>
                </a:rPr>
                <a:t>LEARN MORE</a:t>
              </a:r>
              <a:endParaRPr lang="en-US" sz="6600" dirty="0">
                <a:solidFill>
                  <a:schemeClr val="accent4">
                    <a:lumMod val="75000"/>
                  </a:schemeClr>
                </a:solidFill>
                <a:latin typeface="Algerian" panose="04020705040A02060702" pitchFamily="82" charset="0"/>
              </a:endParaRPr>
            </a:p>
          </p:txBody>
        </p:sp>
      </p:grpSp>
    </p:spTree>
    <p:extLst>
      <p:ext uri="{BB962C8B-B14F-4D97-AF65-F5344CB8AC3E}">
        <p14:creationId xmlns:p14="http://schemas.microsoft.com/office/powerpoint/2010/main" xmlns="" val="1208092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1143000"/>
          </a:xfrm>
        </p:spPr>
        <p:txBody>
          <a:bodyPr>
            <a:normAutofit/>
          </a:bodyPr>
          <a:lstStyle/>
          <a:p>
            <a:pPr algn="ctr"/>
            <a:r>
              <a:rPr lang="en-US" sz="2800" b="1" dirty="0" smtClean="0">
                <a:solidFill>
                  <a:srgbClr val="FFFF00"/>
                </a:solidFill>
              </a:rPr>
              <a:t>Students Must Know these TERMS!</a:t>
            </a:r>
            <a:endParaRPr lang="en-US" sz="2800" b="1" dirty="0">
              <a:solidFill>
                <a:srgbClr val="FFFF00"/>
              </a:solidFill>
            </a:endParaRPr>
          </a:p>
        </p:txBody>
      </p:sp>
      <p:sp>
        <p:nvSpPr>
          <p:cNvPr id="3" name="Content Placeholder 2"/>
          <p:cNvSpPr>
            <a:spLocks noGrp="1"/>
          </p:cNvSpPr>
          <p:nvPr>
            <p:ph idx="1"/>
          </p:nvPr>
        </p:nvSpPr>
        <p:spPr>
          <a:xfrm>
            <a:off x="685800" y="1524000"/>
            <a:ext cx="7772400" cy="3810001"/>
          </a:xfrm>
        </p:spPr>
        <p:txBody>
          <a:bodyPr/>
          <a:lstStyle/>
          <a:p>
            <a:pPr>
              <a:buFont typeface="Arial" pitchFamily="34" charset="0"/>
              <a:buChar char="•"/>
              <a:defRPr/>
            </a:pPr>
            <a:r>
              <a:rPr lang="en-US" sz="2800" b="1" dirty="0"/>
              <a:t>Grant</a:t>
            </a:r>
            <a:r>
              <a:rPr lang="en-US" sz="2800" dirty="0"/>
              <a:t> – free money based on need</a:t>
            </a:r>
          </a:p>
          <a:p>
            <a:pPr>
              <a:buFont typeface="Arial" pitchFamily="34" charset="0"/>
              <a:buChar char="•"/>
              <a:defRPr/>
            </a:pPr>
            <a:r>
              <a:rPr lang="en-US" sz="2800" b="1" dirty="0"/>
              <a:t>Loan</a:t>
            </a:r>
            <a:r>
              <a:rPr lang="en-US" sz="2800" dirty="0"/>
              <a:t> – money borrowed that must be paid back with interest </a:t>
            </a:r>
          </a:p>
          <a:p>
            <a:pPr>
              <a:buFont typeface="Arial" pitchFamily="34" charset="0"/>
              <a:buChar char="•"/>
              <a:defRPr/>
            </a:pPr>
            <a:r>
              <a:rPr lang="en-US" sz="2800" b="1" dirty="0"/>
              <a:t>Scholarship</a:t>
            </a:r>
            <a:r>
              <a:rPr lang="en-US" sz="2800" dirty="0"/>
              <a:t> – free money awarded on the basis of merit, skill, or unique characteristic</a:t>
            </a:r>
          </a:p>
          <a:p>
            <a:endParaRPr lang="en-US" sz="2800" dirty="0" smtClean="0"/>
          </a:p>
          <a:p>
            <a:r>
              <a:rPr lang="en-US" sz="2800" b="1" dirty="0"/>
              <a:t>FAFSA</a:t>
            </a:r>
            <a:r>
              <a:rPr lang="en-US" sz="2800" dirty="0"/>
              <a:t> – Free Application for Federal Student Aid</a:t>
            </a:r>
          </a:p>
          <a:p>
            <a:endParaRPr lang="en-US" dirty="0"/>
          </a:p>
        </p:txBody>
      </p:sp>
    </p:spTree>
    <p:extLst>
      <p:ext uri="{BB962C8B-B14F-4D97-AF65-F5344CB8AC3E}">
        <p14:creationId xmlns:p14="http://schemas.microsoft.com/office/powerpoint/2010/main" xmlns="" val="207896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1143000"/>
          </a:xfrm>
        </p:spPr>
        <p:txBody>
          <a:bodyPr>
            <a:normAutofit/>
          </a:bodyPr>
          <a:lstStyle/>
          <a:p>
            <a:pPr algn="ctr"/>
            <a:r>
              <a:rPr lang="en-US" sz="2800" b="1" dirty="0" smtClean="0">
                <a:solidFill>
                  <a:srgbClr val="FFFF00"/>
                </a:solidFill>
              </a:rPr>
              <a:t>FINANCIAL AID SOURCES</a:t>
            </a:r>
            <a:endParaRPr lang="en-US" sz="2800" b="1" dirty="0">
              <a:solidFill>
                <a:srgbClr val="FFFF00"/>
              </a:solidFill>
            </a:endParaRPr>
          </a:p>
        </p:txBody>
      </p:sp>
      <p:sp>
        <p:nvSpPr>
          <p:cNvPr id="3" name="Content Placeholder 2"/>
          <p:cNvSpPr>
            <a:spLocks noGrp="1"/>
          </p:cNvSpPr>
          <p:nvPr>
            <p:ph idx="1"/>
          </p:nvPr>
        </p:nvSpPr>
        <p:spPr>
          <a:xfrm>
            <a:off x="685800" y="1524000"/>
            <a:ext cx="7772400" cy="3810001"/>
          </a:xfrm>
        </p:spPr>
        <p:txBody>
          <a:bodyPr>
            <a:noAutofit/>
          </a:bodyPr>
          <a:lstStyle/>
          <a:p>
            <a:r>
              <a:rPr lang="en-US" sz="2800" b="1" dirty="0" smtClean="0"/>
              <a:t>FEDERAL </a:t>
            </a:r>
          </a:p>
          <a:p>
            <a:pPr lvl="1"/>
            <a:r>
              <a:rPr lang="en-US" sz="2000" dirty="0" smtClean="0"/>
              <a:t>Pell Grant</a:t>
            </a:r>
          </a:p>
          <a:p>
            <a:r>
              <a:rPr lang="en-US" sz="2800" b="1" dirty="0" smtClean="0"/>
              <a:t>STATE </a:t>
            </a:r>
          </a:p>
          <a:p>
            <a:pPr lvl="1"/>
            <a:r>
              <a:rPr lang="en-US" sz="2000" dirty="0" smtClean="0"/>
              <a:t>HOPE</a:t>
            </a:r>
          </a:p>
          <a:p>
            <a:r>
              <a:rPr lang="en-US" sz="2800" b="1" dirty="0" smtClean="0"/>
              <a:t>INSTIUTIONAL </a:t>
            </a:r>
          </a:p>
          <a:p>
            <a:pPr lvl="1"/>
            <a:r>
              <a:rPr lang="en-US" sz="2000" dirty="0"/>
              <a:t>C</a:t>
            </a:r>
            <a:r>
              <a:rPr lang="en-US" sz="2000" dirty="0" smtClean="0"/>
              <a:t>ollege</a:t>
            </a:r>
          </a:p>
          <a:p>
            <a:r>
              <a:rPr lang="en-US" sz="2800" b="1" dirty="0" smtClean="0"/>
              <a:t>MISCELLANEOUS </a:t>
            </a:r>
          </a:p>
          <a:p>
            <a:pPr lvl="1"/>
            <a:r>
              <a:rPr lang="en-US" sz="2000" dirty="0" smtClean="0"/>
              <a:t>Outside/Local</a:t>
            </a:r>
          </a:p>
        </p:txBody>
      </p:sp>
    </p:spTree>
    <p:extLst>
      <p:ext uri="{BB962C8B-B14F-4D97-AF65-F5344CB8AC3E}">
        <p14:creationId xmlns:p14="http://schemas.microsoft.com/office/powerpoint/2010/main" xmlns="" val="26918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381000"/>
            <a:ext cx="8229600" cy="1447800"/>
          </a:xfrm>
          <a:prstGeom prst="rect">
            <a:avLst/>
          </a:prstGeom>
          <a:ln w="76200">
            <a:solidFill>
              <a:schemeClr val="accent6"/>
            </a:solidFill>
          </a:ln>
        </p:spPr>
        <p:txBody>
          <a:bodyPr/>
          <a:lstStyle/>
          <a:p>
            <a:pPr algn="ctr" fontAlgn="auto">
              <a:spcAft>
                <a:spcPts val="0"/>
              </a:spcAft>
              <a:defRPr/>
            </a:pPr>
            <a:r>
              <a:rPr lang="en-US" sz="4400" b="1" u="sng" dirty="0">
                <a:solidFill>
                  <a:srgbClr val="FFFF00"/>
                </a:solidFill>
                <a:latin typeface="+mj-lt"/>
                <a:ea typeface="+mj-ea"/>
                <a:cs typeface="+mj-cs"/>
              </a:rPr>
              <a:t>F</a:t>
            </a:r>
            <a:r>
              <a:rPr lang="en-US" sz="4400" b="1" dirty="0">
                <a:solidFill>
                  <a:srgbClr val="FFFF00"/>
                </a:solidFill>
                <a:latin typeface="+mj-lt"/>
                <a:ea typeface="+mj-ea"/>
                <a:cs typeface="+mj-cs"/>
              </a:rPr>
              <a:t>ree </a:t>
            </a:r>
            <a:r>
              <a:rPr lang="en-US" sz="4400" b="1" u="sng" dirty="0">
                <a:solidFill>
                  <a:srgbClr val="FFFF00"/>
                </a:solidFill>
                <a:latin typeface="+mj-lt"/>
                <a:ea typeface="+mj-ea"/>
                <a:cs typeface="+mj-cs"/>
              </a:rPr>
              <a:t>A</a:t>
            </a:r>
            <a:r>
              <a:rPr lang="en-US" sz="4400" b="1" dirty="0">
                <a:solidFill>
                  <a:srgbClr val="FFFF00"/>
                </a:solidFill>
                <a:latin typeface="+mj-lt"/>
                <a:ea typeface="+mj-ea"/>
                <a:cs typeface="+mj-cs"/>
              </a:rPr>
              <a:t>pplication for </a:t>
            </a:r>
            <a:r>
              <a:rPr lang="en-US" sz="4400" b="1" u="sng" dirty="0">
                <a:solidFill>
                  <a:srgbClr val="FFFF00"/>
                </a:solidFill>
                <a:latin typeface="+mj-lt"/>
                <a:ea typeface="+mj-ea"/>
                <a:cs typeface="+mj-cs"/>
              </a:rPr>
              <a:t>F</a:t>
            </a:r>
            <a:r>
              <a:rPr lang="en-US" sz="4400" b="1" dirty="0">
                <a:solidFill>
                  <a:srgbClr val="FFFF00"/>
                </a:solidFill>
                <a:latin typeface="+mj-lt"/>
                <a:ea typeface="+mj-ea"/>
                <a:cs typeface="+mj-cs"/>
              </a:rPr>
              <a:t>ederal </a:t>
            </a:r>
            <a:r>
              <a:rPr lang="en-US" sz="4400" b="1" u="sng" dirty="0">
                <a:solidFill>
                  <a:srgbClr val="FFFF00"/>
                </a:solidFill>
                <a:latin typeface="+mj-lt"/>
                <a:ea typeface="+mj-ea"/>
                <a:cs typeface="+mj-cs"/>
              </a:rPr>
              <a:t>S</a:t>
            </a:r>
            <a:r>
              <a:rPr lang="en-US" sz="4400" b="1" dirty="0">
                <a:solidFill>
                  <a:srgbClr val="FFFF00"/>
                </a:solidFill>
                <a:latin typeface="+mj-lt"/>
                <a:ea typeface="+mj-ea"/>
                <a:cs typeface="+mj-cs"/>
              </a:rPr>
              <a:t>tudent </a:t>
            </a:r>
            <a:r>
              <a:rPr lang="en-US" sz="4400" b="1" u="sng" dirty="0">
                <a:solidFill>
                  <a:srgbClr val="FFFF00"/>
                </a:solidFill>
                <a:latin typeface="+mj-lt"/>
                <a:ea typeface="+mj-ea"/>
                <a:cs typeface="+mj-cs"/>
              </a:rPr>
              <a:t>A</a:t>
            </a:r>
            <a:r>
              <a:rPr lang="en-US" sz="4400" b="1" dirty="0">
                <a:solidFill>
                  <a:srgbClr val="FFFF00"/>
                </a:solidFill>
                <a:latin typeface="+mj-lt"/>
                <a:ea typeface="+mj-ea"/>
                <a:cs typeface="+mj-cs"/>
              </a:rPr>
              <a:t>id</a:t>
            </a:r>
          </a:p>
        </p:txBody>
      </p:sp>
      <p:sp>
        <p:nvSpPr>
          <p:cNvPr id="4" name="Rectangle 3"/>
          <p:cNvSpPr/>
          <p:nvPr/>
        </p:nvSpPr>
        <p:spPr>
          <a:xfrm>
            <a:off x="387927" y="2068671"/>
            <a:ext cx="8153400" cy="4302716"/>
          </a:xfrm>
          <a:prstGeom prst="rect">
            <a:avLst/>
          </a:prstGeom>
        </p:spPr>
        <p:txBody>
          <a:bodyPr wrap="square">
            <a:spAutoFit/>
          </a:bodyPr>
          <a:lstStyle/>
          <a:p>
            <a:pPr marL="342900" lvl="0" indent="-342900" defTabSz="457200" eaLnBrk="0" hangingPunct="0">
              <a:spcBef>
                <a:spcPct val="20000"/>
              </a:spcBef>
              <a:buFont typeface="Arial" charset="0"/>
              <a:buChar char="•"/>
            </a:pPr>
            <a:r>
              <a:rPr lang="en-US" sz="2800" b="1" u="sng" dirty="0">
                <a:solidFill>
                  <a:prstClr val="black"/>
                </a:solidFill>
                <a:latin typeface="Trebuchet MS"/>
                <a:ea typeface="ＭＳ Ｐゴシック" pitchFamily="-109" charset="-128"/>
              </a:rPr>
              <a:t>The FAFSA</a:t>
            </a:r>
            <a:endParaRPr lang="en-US" sz="2800" b="1" dirty="0">
              <a:solidFill>
                <a:prstClr val="black"/>
              </a:solidFill>
              <a:latin typeface="Trebuchet MS"/>
              <a:ea typeface="ＭＳ Ｐゴシック" pitchFamily="-109" charset="-128"/>
            </a:endParaRPr>
          </a:p>
          <a:p>
            <a:pPr marL="742950" lvl="1" indent="-285750" defTabSz="457200" eaLnBrk="0" hangingPunct="0">
              <a:spcBef>
                <a:spcPct val="20000"/>
              </a:spcBef>
              <a:buFont typeface="Arial" charset="0"/>
              <a:buChar char="•"/>
            </a:pPr>
            <a:r>
              <a:rPr lang="en-US" sz="2000" b="1" dirty="0">
                <a:solidFill>
                  <a:prstClr val="black"/>
                </a:solidFill>
                <a:latin typeface="Trebuchet MS"/>
                <a:ea typeface="ＭＳ Ｐゴシック" pitchFamily="-109" charset="-128"/>
              </a:rPr>
              <a:t>Federal financial aid </a:t>
            </a:r>
          </a:p>
          <a:p>
            <a:pPr marL="742950" lvl="1" indent="-285750" defTabSz="457200" eaLnBrk="0" hangingPunct="0">
              <a:spcBef>
                <a:spcPct val="20000"/>
              </a:spcBef>
              <a:buFont typeface="Arial" charset="0"/>
              <a:buChar char="•"/>
            </a:pPr>
            <a:r>
              <a:rPr lang="en-US" sz="2000" b="1" dirty="0">
                <a:solidFill>
                  <a:prstClr val="black"/>
                </a:solidFill>
                <a:latin typeface="Trebuchet MS"/>
                <a:ea typeface="ＭＳ Ｐゴシック" pitchFamily="-109" charset="-128"/>
              </a:rPr>
              <a:t>State aid</a:t>
            </a:r>
          </a:p>
          <a:p>
            <a:pPr marL="742950" lvl="1" indent="-285750" defTabSz="457200" eaLnBrk="0" hangingPunct="0">
              <a:spcBef>
                <a:spcPct val="20000"/>
              </a:spcBef>
              <a:buFont typeface="Arial" charset="0"/>
              <a:buChar char="•"/>
            </a:pPr>
            <a:r>
              <a:rPr lang="en-US" sz="2000" b="1" dirty="0">
                <a:solidFill>
                  <a:prstClr val="black"/>
                </a:solidFill>
                <a:latin typeface="Trebuchet MS"/>
                <a:ea typeface="ＭＳ Ｐゴシック" pitchFamily="-109" charset="-128"/>
              </a:rPr>
              <a:t>Institutional aid</a:t>
            </a:r>
          </a:p>
          <a:p>
            <a:pPr marL="742950" lvl="1" indent="-285750" defTabSz="457200" eaLnBrk="0" hangingPunct="0">
              <a:spcBef>
                <a:spcPct val="20000"/>
              </a:spcBef>
              <a:buFont typeface="Arial" charset="0"/>
              <a:buChar char="•"/>
            </a:pPr>
            <a:r>
              <a:rPr lang="en-US" sz="2000" b="1" dirty="0">
                <a:solidFill>
                  <a:prstClr val="black"/>
                </a:solidFill>
                <a:latin typeface="Trebuchet MS"/>
                <a:ea typeface="ＭＳ Ｐゴシック" pitchFamily="-109" charset="-128"/>
              </a:rPr>
              <a:t>Scholarship programs</a:t>
            </a:r>
          </a:p>
          <a:p>
            <a:pPr marL="342900" lvl="0" indent="-342900" defTabSz="457200" eaLnBrk="0" hangingPunct="0">
              <a:spcBef>
                <a:spcPct val="20000"/>
              </a:spcBef>
              <a:buFont typeface="Arial" charset="0"/>
              <a:buChar char="•"/>
            </a:pPr>
            <a:r>
              <a:rPr lang="en-US" sz="2800" b="1" dirty="0">
                <a:solidFill>
                  <a:prstClr val="black"/>
                </a:solidFill>
                <a:latin typeface="Trebuchet MS"/>
                <a:ea typeface="ＭＳ Ｐゴシック" pitchFamily="-109" charset="-128"/>
              </a:rPr>
              <a:t>FAFSA asks you about</a:t>
            </a:r>
          </a:p>
          <a:p>
            <a:pPr marL="742950" lvl="1" indent="-285750" defTabSz="457200" eaLnBrk="0" hangingPunct="0">
              <a:spcBef>
                <a:spcPct val="20000"/>
              </a:spcBef>
              <a:buFont typeface="Arial" charset="0"/>
              <a:buChar char="•"/>
            </a:pPr>
            <a:r>
              <a:rPr lang="en-US" sz="2000" b="1" dirty="0">
                <a:solidFill>
                  <a:prstClr val="black"/>
                </a:solidFill>
                <a:latin typeface="Trebuchet MS"/>
                <a:ea typeface="ＭＳ Ｐゴシック" pitchFamily="-109" charset="-128"/>
              </a:rPr>
              <a:t>Income</a:t>
            </a:r>
          </a:p>
          <a:p>
            <a:pPr marL="742950" lvl="1" indent="-285750" defTabSz="457200" eaLnBrk="0" hangingPunct="0">
              <a:spcBef>
                <a:spcPct val="20000"/>
              </a:spcBef>
              <a:buFont typeface="Arial" charset="0"/>
              <a:buChar char="•"/>
            </a:pPr>
            <a:r>
              <a:rPr lang="en-US" sz="2000" b="1" dirty="0">
                <a:solidFill>
                  <a:prstClr val="black"/>
                </a:solidFill>
                <a:latin typeface="Trebuchet MS"/>
                <a:ea typeface="ＭＳ Ｐゴシック" pitchFamily="-109" charset="-128"/>
              </a:rPr>
              <a:t>Assets</a:t>
            </a:r>
          </a:p>
          <a:p>
            <a:pPr marL="742950" lvl="1" indent="-285750" defTabSz="457200" eaLnBrk="0" hangingPunct="0">
              <a:spcBef>
                <a:spcPct val="20000"/>
              </a:spcBef>
              <a:buFont typeface="Arial" charset="0"/>
              <a:buChar char="•"/>
            </a:pPr>
            <a:r>
              <a:rPr lang="en-US" sz="2000" b="1" dirty="0">
                <a:solidFill>
                  <a:prstClr val="black"/>
                </a:solidFill>
                <a:latin typeface="Trebuchet MS"/>
                <a:ea typeface="ＭＳ Ｐゴシック" pitchFamily="-109" charset="-128"/>
              </a:rPr>
              <a:t>Family size</a:t>
            </a:r>
          </a:p>
          <a:p>
            <a:pPr marL="742950" lvl="1" indent="-285750" defTabSz="457200" eaLnBrk="0" hangingPunct="0">
              <a:spcBef>
                <a:spcPct val="20000"/>
              </a:spcBef>
              <a:buFont typeface="Arial" charset="0"/>
              <a:buChar char="•"/>
            </a:pPr>
            <a:r>
              <a:rPr lang="en-US" sz="2000" b="1" dirty="0">
                <a:solidFill>
                  <a:prstClr val="black"/>
                </a:solidFill>
                <a:latin typeface="Trebuchet MS"/>
                <a:ea typeface="ＭＳ Ｐゴシック" pitchFamily="-109" charset="-128"/>
              </a:rPr>
              <a:t>Number of family members </a:t>
            </a:r>
            <a:br>
              <a:rPr lang="en-US" sz="2000" b="1" dirty="0">
                <a:solidFill>
                  <a:prstClr val="black"/>
                </a:solidFill>
                <a:latin typeface="Trebuchet MS"/>
                <a:ea typeface="ＭＳ Ｐゴシック" pitchFamily="-109" charset="-128"/>
              </a:rPr>
            </a:br>
            <a:r>
              <a:rPr lang="en-US" sz="2000" b="1" dirty="0">
                <a:solidFill>
                  <a:prstClr val="black"/>
                </a:solidFill>
                <a:latin typeface="Trebuchet MS"/>
                <a:ea typeface="ＭＳ Ｐゴシック" pitchFamily="-109" charset="-128"/>
              </a:rPr>
              <a:t>attending college</a:t>
            </a: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00600" y="2146301"/>
            <a:ext cx="3886199" cy="3657599"/>
          </a:xfrm>
          <a:prstGeom prst="rect">
            <a:avLst/>
          </a:prstGeom>
        </p:spPr>
      </p:pic>
    </p:spTree>
    <p:extLst>
      <p:ext uri="{BB962C8B-B14F-4D97-AF65-F5344CB8AC3E}">
        <p14:creationId xmlns:p14="http://schemas.microsoft.com/office/powerpoint/2010/main" xmlns="" val="106982864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1143000"/>
          </a:xfrm>
        </p:spPr>
        <p:txBody>
          <a:bodyPr>
            <a:normAutofit/>
          </a:bodyPr>
          <a:lstStyle/>
          <a:p>
            <a:pPr algn="ctr"/>
            <a:r>
              <a:rPr lang="en-US" sz="2800" b="1" dirty="0" smtClean="0">
                <a:solidFill>
                  <a:srgbClr val="FFFF00"/>
                </a:solidFill>
              </a:rPr>
              <a:t>Do THE FAFSA!</a:t>
            </a:r>
            <a:br>
              <a:rPr lang="en-US" sz="2800" b="1" dirty="0" smtClean="0">
                <a:solidFill>
                  <a:srgbClr val="FFFF00"/>
                </a:solidFill>
              </a:rPr>
            </a:br>
            <a:r>
              <a:rPr lang="en-US" sz="2800" b="1" dirty="0" smtClean="0">
                <a:solidFill>
                  <a:srgbClr val="FFFF00"/>
                </a:solidFill>
              </a:rPr>
              <a:t>$2.3 Billion Dollars Unclaimed </a:t>
            </a:r>
            <a:endParaRPr lang="en-US" sz="2800" b="1" dirty="0">
              <a:solidFill>
                <a:srgbClr val="FFFF00"/>
              </a:solidFill>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752600" y="1600200"/>
            <a:ext cx="5834062" cy="3733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9251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1143000"/>
          </a:xfrm>
        </p:spPr>
        <p:txBody>
          <a:bodyPr>
            <a:normAutofit/>
          </a:bodyPr>
          <a:lstStyle/>
          <a:p>
            <a:pPr algn="ctr"/>
            <a:r>
              <a:rPr lang="en-US" sz="2800" b="1" dirty="0" smtClean="0">
                <a:solidFill>
                  <a:srgbClr val="FFFF00"/>
                </a:solidFill>
              </a:rPr>
              <a:t>STUDENT LOAN DEBT IS AN ISSUE!</a:t>
            </a:r>
            <a:endParaRPr lang="en-US" sz="2800" b="1" dirty="0">
              <a:solidFill>
                <a:srgbClr val="FFFF00"/>
              </a:solidFill>
            </a:endParaRPr>
          </a:p>
        </p:txBody>
      </p:sp>
      <p:sp>
        <p:nvSpPr>
          <p:cNvPr id="3" name="Content Placeholder 2"/>
          <p:cNvSpPr>
            <a:spLocks noGrp="1"/>
          </p:cNvSpPr>
          <p:nvPr>
            <p:ph idx="1"/>
          </p:nvPr>
        </p:nvSpPr>
        <p:spPr>
          <a:xfrm>
            <a:off x="685800" y="1524000"/>
            <a:ext cx="7772400" cy="3810001"/>
          </a:xfrm>
        </p:spPr>
        <p:txBody>
          <a:bodyPr/>
          <a:lstStyle/>
          <a:p>
            <a:r>
              <a:rPr lang="en-US" dirty="0"/>
              <a:t>$</a:t>
            </a:r>
            <a:r>
              <a:rPr lang="en-US" dirty="0" smtClean="0"/>
              <a:t>1.52 </a:t>
            </a:r>
            <a:r>
              <a:rPr lang="en-US" dirty="0"/>
              <a:t>trillion in total U.S. student loan debt</a:t>
            </a:r>
          </a:p>
          <a:p>
            <a:r>
              <a:rPr lang="en-US" dirty="0"/>
              <a:t>44.2 million Americans with student loan debt</a:t>
            </a:r>
          </a:p>
          <a:p>
            <a:r>
              <a:rPr lang="en-US" dirty="0"/>
              <a:t>Student loan delinquency rate of 11.2% (90+ days delinquent or in default</a:t>
            </a:r>
            <a:r>
              <a:rPr lang="en-US" dirty="0" smtClean="0"/>
              <a:t>)</a:t>
            </a:r>
          </a:p>
          <a:p>
            <a:r>
              <a:rPr lang="en-US" dirty="0"/>
              <a:t>Student loans are now the second largest debt category in the U.S., trailing only mortgage debt.</a:t>
            </a:r>
            <a:endParaRPr lang="en-US" dirty="0" smtClean="0"/>
          </a:p>
          <a:p>
            <a:endParaRPr lang="en-US" dirty="0"/>
          </a:p>
          <a:p>
            <a:r>
              <a:rPr lang="en-US" dirty="0"/>
              <a:t>It’s </a:t>
            </a:r>
            <a:r>
              <a:rPr lang="en-US" dirty="0" smtClean="0"/>
              <a:t>2019 </a:t>
            </a:r>
            <a:r>
              <a:rPr lang="en-US" dirty="0"/>
              <a:t>and Americans are more burdened by student loan debt than ever. In fact, the average student loan debt for Class of </a:t>
            </a:r>
            <a:r>
              <a:rPr lang="en-US" dirty="0" smtClean="0"/>
              <a:t>2018 </a:t>
            </a:r>
            <a:r>
              <a:rPr lang="en-US" dirty="0"/>
              <a:t>graduates was $</a:t>
            </a:r>
            <a:r>
              <a:rPr lang="en-US" dirty="0" smtClean="0"/>
              <a:t>39,400, </a:t>
            </a:r>
            <a:r>
              <a:rPr lang="en-US" dirty="0"/>
              <a:t>up six percent from the previous year.</a:t>
            </a:r>
          </a:p>
        </p:txBody>
      </p:sp>
      <p:sp>
        <p:nvSpPr>
          <p:cNvPr id="4" name="Footer Placeholder 3"/>
          <p:cNvSpPr>
            <a:spLocks noGrp="1"/>
          </p:cNvSpPr>
          <p:nvPr>
            <p:ph type="ftr" sz="quarter" idx="11"/>
          </p:nvPr>
        </p:nvSpPr>
        <p:spPr/>
        <p:txBody>
          <a:bodyPr/>
          <a:lstStyle/>
          <a:p>
            <a:r>
              <a:rPr lang="en-US" smtClean="0"/>
              <a:t>https://studentloanhero.com/student-loan-debt-statistics/</a:t>
            </a:r>
            <a:endParaRPr lang="en-US"/>
          </a:p>
        </p:txBody>
      </p:sp>
    </p:spTree>
    <p:extLst>
      <p:ext uri="{BB962C8B-B14F-4D97-AF65-F5344CB8AC3E}">
        <p14:creationId xmlns:p14="http://schemas.microsoft.com/office/powerpoint/2010/main" xmlns="" val="3420210548"/>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TM01859862[[fn=Urban Pop]]</Template>
  <TotalTime>387</TotalTime>
  <Words>1739</Words>
  <Application>Microsoft Office PowerPoint</Application>
  <PresentationFormat>On-screen Show (4:3)</PresentationFormat>
  <Paragraphs>418</Paragraphs>
  <Slides>43</Slides>
  <Notes>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Urban Pop</vt:lpstr>
      <vt:lpstr>Scholarships 101/102:  Show me the money (and how to get it)!</vt:lpstr>
      <vt:lpstr>Why is this important in the classroom?</vt:lpstr>
      <vt:lpstr>Expectations</vt:lpstr>
      <vt:lpstr>Students develop Necessary soft skills</vt:lpstr>
      <vt:lpstr>Students Must Know these TERMS!</vt:lpstr>
      <vt:lpstr>FINANCIAL AID SOURCES</vt:lpstr>
      <vt:lpstr>Slide 7</vt:lpstr>
      <vt:lpstr>Do THE FAFSA! $2.3 Billion Dollars Unclaimed </vt:lpstr>
      <vt:lpstr>STUDENT LOAN DEBT IS AN ISSUE!</vt:lpstr>
      <vt:lpstr>STUDENT LOAN DEBT IS AN ISSUE!</vt:lpstr>
      <vt:lpstr>Tennessee Facts</vt:lpstr>
      <vt:lpstr>Current Outstanding Student Loan Debt </vt:lpstr>
      <vt:lpstr>Slide 13</vt:lpstr>
      <vt:lpstr>FEDERAL PELL GRANT</vt:lpstr>
      <vt:lpstr>The FACTS</vt:lpstr>
      <vt:lpstr>The Mental Struggle!</vt:lpstr>
      <vt:lpstr>Why Do we have to write essays?</vt:lpstr>
      <vt:lpstr>Key to successful essays</vt:lpstr>
      <vt:lpstr>Types of scholarships</vt:lpstr>
      <vt:lpstr>Slide 20</vt:lpstr>
      <vt:lpstr>Features of ecampustours.com</vt:lpstr>
      <vt:lpstr>Scholarship resources</vt:lpstr>
      <vt:lpstr>Steps for getting a scholarship</vt:lpstr>
      <vt:lpstr>Institutional scholarships</vt:lpstr>
      <vt:lpstr>LOCAL/OUTSIDE Scholarships</vt:lpstr>
      <vt:lpstr>Tips to Avoid 7 Common Scholarships Application Pitfalls </vt:lpstr>
      <vt:lpstr>Tips to Avoid 7 Common Scholarships Application Pitfalls</vt:lpstr>
      <vt:lpstr>Tips to Avoid 7 Common Scholarships Application Pitfalls</vt:lpstr>
      <vt:lpstr>Watch out for scams</vt:lpstr>
      <vt:lpstr>SCAMs ARE REAL!!  Don’t Be A Victim!</vt:lpstr>
      <vt:lpstr>Watch out for scams</vt:lpstr>
      <vt:lpstr>Never give out Personal Information!!</vt:lpstr>
      <vt:lpstr>Advice From the Professionals..</vt:lpstr>
      <vt:lpstr>Advice From the Professionals..</vt:lpstr>
      <vt:lpstr>Scholarship Websites </vt:lpstr>
      <vt:lpstr>Scholarship Websites </vt:lpstr>
      <vt:lpstr>Scholarship Websites</vt:lpstr>
      <vt:lpstr>Scholarship Websites</vt:lpstr>
      <vt:lpstr> Scholarship Websites FOR SKILLED TRADES INDUSTRIES </vt:lpstr>
      <vt:lpstr>Scholarship RESOURCES FOR Homeless/FoSTER Students</vt:lpstr>
      <vt:lpstr>Scholarship Websites For DACA or undocumented Students</vt:lpstr>
      <vt:lpstr>Slide 42</vt:lpstr>
      <vt:lpstr>Slide 43</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Opportunities</dc:title>
  <dc:creator>Ruthie Cawood</dc:creator>
  <cp:lastModifiedBy>danna.smith</cp:lastModifiedBy>
  <cp:revision>46</cp:revision>
  <cp:lastPrinted>2018-09-22T19:47:35Z</cp:lastPrinted>
  <dcterms:created xsi:type="dcterms:W3CDTF">2015-07-08T03:48:19Z</dcterms:created>
  <dcterms:modified xsi:type="dcterms:W3CDTF">2019-10-07T12:20:52Z</dcterms:modified>
</cp:coreProperties>
</file>