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handoutMasterIdLst>
    <p:handoutMasterId r:id="rId83"/>
  </p:handoutMasterIdLst>
  <p:sldIdLst>
    <p:sldId id="257" r:id="rId2"/>
    <p:sldId id="357" r:id="rId3"/>
    <p:sldId id="358" r:id="rId4"/>
    <p:sldId id="359" r:id="rId5"/>
    <p:sldId id="360" r:id="rId6"/>
    <p:sldId id="361" r:id="rId7"/>
    <p:sldId id="362" r:id="rId8"/>
    <p:sldId id="368" r:id="rId9"/>
    <p:sldId id="369" r:id="rId10"/>
    <p:sldId id="364" r:id="rId11"/>
    <p:sldId id="365" r:id="rId12"/>
    <p:sldId id="366" r:id="rId13"/>
    <p:sldId id="367" r:id="rId14"/>
    <p:sldId id="370" r:id="rId15"/>
    <p:sldId id="374" r:id="rId16"/>
    <p:sldId id="375" r:id="rId17"/>
    <p:sldId id="376" r:id="rId18"/>
    <p:sldId id="377" r:id="rId19"/>
    <p:sldId id="378" r:id="rId20"/>
    <p:sldId id="379" r:id="rId21"/>
    <p:sldId id="363" r:id="rId22"/>
    <p:sldId id="371" r:id="rId23"/>
    <p:sldId id="372" r:id="rId24"/>
    <p:sldId id="373" r:id="rId25"/>
    <p:sldId id="380" r:id="rId26"/>
    <p:sldId id="381" r:id="rId27"/>
    <p:sldId id="382" r:id="rId28"/>
    <p:sldId id="383" r:id="rId29"/>
    <p:sldId id="384" r:id="rId30"/>
    <p:sldId id="394" r:id="rId31"/>
    <p:sldId id="395" r:id="rId32"/>
    <p:sldId id="396" r:id="rId33"/>
    <p:sldId id="398" r:id="rId34"/>
    <p:sldId id="399" r:id="rId35"/>
    <p:sldId id="400" r:id="rId36"/>
    <p:sldId id="386" r:id="rId37"/>
    <p:sldId id="335" r:id="rId38"/>
    <p:sldId id="336" r:id="rId39"/>
    <p:sldId id="342" r:id="rId40"/>
    <p:sldId id="343" r:id="rId41"/>
    <p:sldId id="277" r:id="rId42"/>
    <p:sldId id="401" r:id="rId43"/>
    <p:sldId id="390" r:id="rId44"/>
    <p:sldId id="402" r:id="rId45"/>
    <p:sldId id="403" r:id="rId46"/>
    <p:sldId id="338" r:id="rId47"/>
    <p:sldId id="339" r:id="rId48"/>
    <p:sldId id="340" r:id="rId49"/>
    <p:sldId id="389" r:id="rId50"/>
    <p:sldId id="344" r:id="rId51"/>
    <p:sldId id="413" r:id="rId52"/>
    <p:sldId id="414" r:id="rId53"/>
    <p:sldId id="345" r:id="rId54"/>
    <p:sldId id="387" r:id="rId55"/>
    <p:sldId id="346" r:id="rId56"/>
    <p:sldId id="347" r:id="rId57"/>
    <p:sldId id="348" r:id="rId58"/>
    <p:sldId id="353" r:id="rId59"/>
    <p:sldId id="407" r:id="rId60"/>
    <p:sldId id="406" r:id="rId61"/>
    <p:sldId id="337" r:id="rId62"/>
    <p:sldId id="388" r:id="rId63"/>
    <p:sldId id="341" r:id="rId64"/>
    <p:sldId id="408" r:id="rId65"/>
    <p:sldId id="352" r:id="rId66"/>
    <p:sldId id="409" r:id="rId67"/>
    <p:sldId id="349" r:id="rId68"/>
    <p:sldId id="350" r:id="rId69"/>
    <p:sldId id="354" r:id="rId70"/>
    <p:sldId id="278" r:id="rId71"/>
    <p:sldId id="404" r:id="rId72"/>
    <p:sldId id="393" r:id="rId73"/>
    <p:sldId id="405" r:id="rId74"/>
    <p:sldId id="412" r:id="rId75"/>
    <p:sldId id="329" r:id="rId76"/>
    <p:sldId id="391" r:id="rId77"/>
    <p:sldId id="415" r:id="rId78"/>
    <p:sldId id="356" r:id="rId79"/>
    <p:sldId id="411" r:id="rId80"/>
    <p:sldId id="397" r:id="rId81"/>
  </p:sldIdLst>
  <p:sldSz cx="9144000" cy="6858000" type="screen4x3"/>
  <p:notesSz cx="7086600" cy="942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7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71488"/>
          </a:xfrm>
          <a:prstGeom prst="rect">
            <a:avLst/>
          </a:prstGeom>
        </p:spPr>
        <p:txBody>
          <a:bodyPr vert="horz" lIns="91440" tIns="45720" rIns="91440" bIns="45720" rtlCol="0"/>
          <a:lstStyle>
            <a:lvl1pPr algn="r">
              <a:defRPr sz="1200"/>
            </a:lvl1pPr>
          </a:lstStyle>
          <a:p>
            <a:fld id="{99AD5C8F-D85B-4D8B-81A0-99C87A3AA225}" type="datetimeFigureOut">
              <a:rPr lang="en-US" smtClean="0"/>
              <a:pPr/>
              <a:t>7/16/2016</a:t>
            </a:fld>
            <a:endParaRPr lang="en-US"/>
          </a:p>
        </p:txBody>
      </p:sp>
      <p:sp>
        <p:nvSpPr>
          <p:cNvPr id="4" name="Footer Placeholder 3"/>
          <p:cNvSpPr>
            <a:spLocks noGrp="1"/>
          </p:cNvSpPr>
          <p:nvPr>
            <p:ph type="ftr" sz="quarter" idx="2"/>
          </p:nvPr>
        </p:nvSpPr>
        <p:spPr>
          <a:xfrm>
            <a:off x="0" y="8955088"/>
            <a:ext cx="3070225" cy="471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55088"/>
            <a:ext cx="3070225" cy="471487"/>
          </a:xfrm>
          <a:prstGeom prst="rect">
            <a:avLst/>
          </a:prstGeom>
        </p:spPr>
        <p:txBody>
          <a:bodyPr vert="horz" lIns="91440" tIns="45720" rIns="91440" bIns="45720" rtlCol="0" anchor="b"/>
          <a:lstStyle>
            <a:lvl1pPr algn="r">
              <a:defRPr sz="1200"/>
            </a:lvl1pPr>
          </a:lstStyle>
          <a:p>
            <a:fld id="{6F061AAD-62CA-479C-AB3C-B11FA458C42D}" type="slidenum">
              <a:rPr lang="en-US" smtClean="0"/>
              <a:pPr/>
              <a:t>‹#›</a:t>
            </a:fld>
            <a:endParaRPr lang="en-US"/>
          </a:p>
        </p:txBody>
      </p:sp>
    </p:spTree>
    <p:extLst>
      <p:ext uri="{BB962C8B-B14F-4D97-AF65-F5344CB8AC3E}">
        <p14:creationId xmlns:p14="http://schemas.microsoft.com/office/powerpoint/2010/main" val="235059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08"/>
          </a:xfrm>
          <a:prstGeom prst="rect">
            <a:avLst/>
          </a:prstGeom>
        </p:spPr>
        <p:txBody>
          <a:bodyPr vert="horz" lIns="94366" tIns="47183" rIns="94366" bIns="47183" rtlCol="0"/>
          <a:lstStyle>
            <a:lvl1pPr algn="l">
              <a:defRPr sz="1200"/>
            </a:lvl1pPr>
          </a:lstStyle>
          <a:p>
            <a:endParaRPr lang="en-US"/>
          </a:p>
        </p:txBody>
      </p:sp>
      <p:sp>
        <p:nvSpPr>
          <p:cNvPr id="3" name="Date Placeholder 2"/>
          <p:cNvSpPr>
            <a:spLocks noGrp="1"/>
          </p:cNvSpPr>
          <p:nvPr>
            <p:ph type="dt" idx="1"/>
          </p:nvPr>
        </p:nvSpPr>
        <p:spPr>
          <a:xfrm>
            <a:off x="4014100" y="0"/>
            <a:ext cx="3070860" cy="471408"/>
          </a:xfrm>
          <a:prstGeom prst="rect">
            <a:avLst/>
          </a:prstGeom>
        </p:spPr>
        <p:txBody>
          <a:bodyPr vert="horz" lIns="94366" tIns="47183" rIns="94366" bIns="47183" rtlCol="0"/>
          <a:lstStyle>
            <a:lvl1pPr algn="r">
              <a:defRPr sz="1200"/>
            </a:lvl1pPr>
          </a:lstStyle>
          <a:p>
            <a:fld id="{1940D2AA-0E89-43C3-AF50-A7774C7A7C1E}" type="datetimeFigureOut">
              <a:rPr lang="en-US" smtClean="0"/>
              <a:pPr/>
              <a:t>7/16/2016</a:t>
            </a:fld>
            <a:endParaRPr lang="en-US"/>
          </a:p>
        </p:txBody>
      </p:sp>
      <p:sp>
        <p:nvSpPr>
          <p:cNvPr id="4" name="Slide Image Placeholder 3"/>
          <p:cNvSpPr>
            <a:spLocks noGrp="1" noRot="1" noChangeAspect="1"/>
          </p:cNvSpPr>
          <p:nvPr>
            <p:ph type="sldImg" idx="2"/>
          </p:nvPr>
        </p:nvSpPr>
        <p:spPr>
          <a:xfrm>
            <a:off x="1185863" y="706438"/>
            <a:ext cx="4714875" cy="3536950"/>
          </a:xfrm>
          <a:prstGeom prst="rect">
            <a:avLst/>
          </a:prstGeom>
          <a:noFill/>
          <a:ln w="12700">
            <a:solidFill>
              <a:prstClr val="black"/>
            </a:solidFill>
          </a:ln>
        </p:spPr>
        <p:txBody>
          <a:bodyPr vert="horz" lIns="94366" tIns="47183" rIns="94366" bIns="47183" rtlCol="0" anchor="ctr"/>
          <a:lstStyle/>
          <a:p>
            <a:endParaRPr lang="en-US"/>
          </a:p>
        </p:txBody>
      </p:sp>
      <p:sp>
        <p:nvSpPr>
          <p:cNvPr id="5" name="Notes Placeholder 4"/>
          <p:cNvSpPr>
            <a:spLocks noGrp="1"/>
          </p:cNvSpPr>
          <p:nvPr>
            <p:ph type="body" sz="quarter" idx="3"/>
          </p:nvPr>
        </p:nvSpPr>
        <p:spPr>
          <a:xfrm>
            <a:off x="708660" y="4478378"/>
            <a:ext cx="5669280" cy="4242673"/>
          </a:xfrm>
          <a:prstGeom prst="rect">
            <a:avLst/>
          </a:prstGeom>
        </p:spPr>
        <p:txBody>
          <a:bodyPr vert="horz" lIns="94366" tIns="47183" rIns="94366" bIns="471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5119"/>
            <a:ext cx="3070860" cy="471408"/>
          </a:xfrm>
          <a:prstGeom prst="rect">
            <a:avLst/>
          </a:prstGeom>
        </p:spPr>
        <p:txBody>
          <a:bodyPr vert="horz" lIns="94366" tIns="47183" rIns="94366" bIns="4718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55119"/>
            <a:ext cx="3070860" cy="471408"/>
          </a:xfrm>
          <a:prstGeom prst="rect">
            <a:avLst/>
          </a:prstGeom>
        </p:spPr>
        <p:txBody>
          <a:bodyPr vert="horz" lIns="94366" tIns="47183" rIns="94366" bIns="47183" rtlCol="0" anchor="b"/>
          <a:lstStyle>
            <a:lvl1pPr algn="r">
              <a:defRPr sz="1200"/>
            </a:lvl1pPr>
          </a:lstStyle>
          <a:p>
            <a:fld id="{05CC4F1E-8357-4E77-8A30-50016B725295}" type="slidenum">
              <a:rPr lang="en-US" smtClean="0"/>
              <a:pPr/>
              <a:t>‹#›</a:t>
            </a:fld>
            <a:endParaRPr lang="en-US"/>
          </a:p>
        </p:txBody>
      </p:sp>
    </p:spTree>
    <p:extLst>
      <p:ext uri="{BB962C8B-B14F-4D97-AF65-F5344CB8AC3E}">
        <p14:creationId xmlns:p14="http://schemas.microsoft.com/office/powerpoint/2010/main" val="347150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E557126-CB39-4DE3-A257-1A28064A393E}" type="datetimeFigureOut">
              <a:rPr lang="en-US" smtClean="0"/>
              <a:pPr/>
              <a:t>7/16/2016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212D943-DE9F-425D-9CDC-1019FA5369E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57126-CB39-4DE3-A257-1A28064A393E}" type="datetimeFigureOut">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57126-CB39-4DE3-A257-1A28064A393E}" type="datetimeFigureOut">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14DF437C-C69E-444F-A3F3-F388EA3FCC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57126-CB39-4DE3-A257-1A28064A393E}" type="datetimeFigureOut">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557126-CB39-4DE3-A257-1A28064A393E}" type="datetimeFigureOut">
              <a:rPr lang="en-US" smtClean="0"/>
              <a:pPr/>
              <a:t>7/16/2016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212D943-DE9F-425D-9CDC-1019FA5369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57126-CB39-4DE3-A257-1A28064A393E}" type="datetimeFigureOut">
              <a:rPr lang="en-US" smtClean="0"/>
              <a:pPr/>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557126-CB39-4DE3-A257-1A28064A393E}" type="datetimeFigureOut">
              <a:rPr lang="en-US" smtClean="0"/>
              <a:pPr/>
              <a:t>7/16/2016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57126-CB39-4DE3-A257-1A28064A393E}" type="datetimeFigureOut">
              <a:rPr lang="en-US" smtClean="0"/>
              <a:pPr/>
              <a:t>7/16/2016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57126-CB39-4DE3-A257-1A28064A393E}" type="datetimeFigureOut">
              <a:rPr lang="en-US" smtClean="0"/>
              <a:pPr/>
              <a:t>7/16/2016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557126-CB39-4DE3-A257-1A28064A393E}" type="datetimeFigureOut">
              <a:rPr lang="en-US" smtClean="0"/>
              <a:pPr/>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57126-CB39-4DE3-A257-1A28064A393E}" type="datetimeFigureOut">
              <a:rPr lang="en-US" smtClean="0"/>
              <a:pPr/>
              <a:t>7/16/2016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2D943-DE9F-425D-9CDC-1019FA5369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E557126-CB39-4DE3-A257-1A28064A393E}" type="datetimeFigureOut">
              <a:rPr lang="en-US" smtClean="0"/>
              <a:pPr/>
              <a:t>7/16/2016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12D943-DE9F-425D-9CDC-1019FA5369E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thewoundedchild.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boardpolicy.net/?DivisionID=19399&amp;ToggleSideNav" TargetMode="External"/><Relationship Id="rId2" Type="http://schemas.openxmlformats.org/officeDocument/2006/relationships/hyperlink" Target="http://www.state.tn.us/environment/permits/tcalink.shtml" TargetMode="External"/><Relationship Id="rId1" Type="http://schemas.openxmlformats.org/officeDocument/2006/relationships/slideLayout" Target="../slideLayouts/slideLayout2.xml"/><Relationship Id="rId4" Type="http://schemas.openxmlformats.org/officeDocument/2006/relationships/hyperlink" Target="http://www.tsba.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Claiborne County Schools</a:t>
            </a:r>
            <a:endParaRPr lang="en-US" dirty="0"/>
          </a:p>
        </p:txBody>
      </p:sp>
      <p:sp>
        <p:nvSpPr>
          <p:cNvPr id="3" name="Content Placeholder 2"/>
          <p:cNvSpPr>
            <a:spLocks noGrp="1"/>
          </p:cNvSpPr>
          <p:nvPr>
            <p:ph idx="1"/>
          </p:nvPr>
        </p:nvSpPr>
        <p:spPr>
          <a:xfrm>
            <a:off x="228600" y="1524000"/>
            <a:ext cx="8686800" cy="3048000"/>
          </a:xfrm>
        </p:spPr>
        <p:txBody>
          <a:bodyPr>
            <a:normAutofit fontScale="62500" lnSpcReduction="20000"/>
          </a:bodyPr>
          <a:lstStyle/>
          <a:p>
            <a:pPr algn="ctr">
              <a:buNone/>
            </a:pPr>
            <a:r>
              <a:rPr lang="en-US" sz="7000" b="1" dirty="0" smtClean="0"/>
              <a:t>Annual Harassment Training</a:t>
            </a:r>
          </a:p>
          <a:p>
            <a:pPr algn="ctr">
              <a:buNone/>
            </a:pPr>
            <a:endParaRPr lang="en-US" sz="7000" b="1" dirty="0" smtClean="0"/>
          </a:p>
          <a:p>
            <a:pPr algn="ctr">
              <a:buNone/>
            </a:pPr>
            <a:r>
              <a:rPr lang="en-US" sz="7000" b="1" dirty="0" smtClean="0"/>
              <a:t>Including Sexual Harassment, Discrimination, and Bullying</a:t>
            </a:r>
          </a:p>
          <a:p>
            <a:pPr algn="ctr">
              <a:buNone/>
            </a:pPr>
            <a:endParaRPr lang="en-US" sz="8000" b="1" dirty="0" smtClean="0">
              <a:solidFill>
                <a:schemeClr val="bg1"/>
              </a:solidFill>
            </a:endParaRPr>
          </a:p>
          <a:p>
            <a:pPr algn="ctr">
              <a:buNone/>
            </a:pPr>
            <a:endParaRPr lang="en-US" sz="8000" b="1" dirty="0" smtClean="0">
              <a:solidFill>
                <a:schemeClr val="bg1"/>
              </a:solidFill>
            </a:endParaRPr>
          </a:p>
          <a:p>
            <a:pPr algn="ctr">
              <a:buNone/>
            </a:pPr>
            <a:endParaRPr lang="en-US" sz="4000" dirty="0" smtClean="0"/>
          </a:p>
          <a:p>
            <a:pPr algn="r">
              <a:buNone/>
            </a:pPr>
            <a:endParaRPr lang="en-US" sz="4000" dirty="0" smtClean="0"/>
          </a:p>
        </p:txBody>
      </p:sp>
      <p:sp>
        <p:nvSpPr>
          <p:cNvPr id="5" name="Title 1"/>
          <p:cNvSpPr txBox="1">
            <a:spLocks/>
          </p:cNvSpPr>
          <p:nvPr/>
        </p:nvSpPr>
        <p:spPr>
          <a:xfrm>
            <a:off x="457200" y="45720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For School System Employees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346" y="5451613"/>
            <a:ext cx="4320654" cy="15935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Definition of Sexual Harassment</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dirty="0" smtClean="0"/>
              <a:t>Sexual harassment is unwanted sexual or gender-based behavior that occurs when one person has formal or informal power over the other.</a:t>
            </a:r>
          </a:p>
          <a:p>
            <a:pPr eaLnBrk="1" fontAlgn="auto" hangingPunct="1">
              <a:spcAft>
                <a:spcPts val="0"/>
              </a:spcAft>
              <a:buFont typeface="Arial" panose="020B0604020202020204" pitchFamily="34" charset="0"/>
              <a:buNone/>
              <a:defRPr/>
            </a:pPr>
            <a:r>
              <a:rPr lang="en-US" dirty="0" smtClean="0"/>
              <a:t>There are three elements to sexual harassment:</a:t>
            </a:r>
          </a:p>
          <a:p>
            <a:pPr marL="514350" indent="-514350" eaLnBrk="1" fontAlgn="auto" hangingPunct="1">
              <a:spcAft>
                <a:spcPts val="0"/>
              </a:spcAft>
              <a:buFont typeface="+mj-lt"/>
              <a:buAutoNum type="arabicPeriod"/>
              <a:defRPr/>
            </a:pPr>
            <a:r>
              <a:rPr lang="en-US" dirty="0" smtClean="0"/>
              <a:t>The behavior is unwanted or unwelcome.</a:t>
            </a:r>
          </a:p>
          <a:p>
            <a:pPr marL="514350" indent="-514350" eaLnBrk="1" fontAlgn="auto" hangingPunct="1">
              <a:spcAft>
                <a:spcPts val="0"/>
              </a:spcAft>
              <a:buFont typeface="+mj-lt"/>
              <a:buAutoNum type="arabicPeriod"/>
              <a:defRPr/>
            </a:pPr>
            <a:r>
              <a:rPr lang="en-US" dirty="0" smtClean="0"/>
              <a:t>The behavior is sexual or related to the gender of the person.</a:t>
            </a:r>
          </a:p>
          <a:p>
            <a:pPr marL="514350" indent="-514350" eaLnBrk="1" fontAlgn="auto" hangingPunct="1">
              <a:spcAft>
                <a:spcPts val="0"/>
              </a:spcAft>
              <a:buFont typeface="+mj-lt"/>
              <a:buAutoNum type="arabicPeriod"/>
              <a:defRPr/>
            </a:pPr>
            <a:r>
              <a:rPr lang="en-US" dirty="0" smtClean="0"/>
              <a:t>The behavior occurs in the context of a relationship where one person has more formal power than the other, such as a supervisor over an employee or a faculty member over a student; or more informal power, such as one peer over another.</a:t>
            </a:r>
            <a:endParaRPr lang="en-US" dirty="0"/>
          </a:p>
        </p:txBody>
      </p:sp>
    </p:spTree>
    <p:extLst>
      <p:ext uri="{BB962C8B-B14F-4D97-AF65-F5344CB8AC3E}">
        <p14:creationId xmlns:p14="http://schemas.microsoft.com/office/powerpoint/2010/main" val="1622363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Types of Sexual Harassment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None/>
              <a:defRPr/>
            </a:pPr>
            <a:r>
              <a:rPr lang="en-US" dirty="0" smtClean="0"/>
              <a:t>Sexual harassment exists when any of four conditions are met:</a:t>
            </a:r>
          </a:p>
          <a:p>
            <a:pPr marL="514350" indent="-514350" eaLnBrk="1" fontAlgn="auto" hangingPunct="1">
              <a:spcAft>
                <a:spcPts val="0"/>
              </a:spcAft>
              <a:buFont typeface="+mj-lt"/>
              <a:buAutoNum type="arabicPeriod"/>
              <a:defRPr/>
            </a:pPr>
            <a:r>
              <a:rPr lang="en-US" dirty="0" smtClean="0"/>
              <a:t>Submission to the conduct is made a term or condition, either explicitly or implicitly, of obtaining education or employment; (</a:t>
            </a:r>
            <a:r>
              <a:rPr lang="en-US" dirty="0" smtClean="0">
                <a:solidFill>
                  <a:srgbClr val="FF0000"/>
                </a:solidFill>
              </a:rPr>
              <a:t>quid pro quo harassment</a:t>
            </a:r>
            <a:r>
              <a:rPr lang="en-US" dirty="0" smtClean="0"/>
              <a:t>)</a:t>
            </a:r>
          </a:p>
          <a:p>
            <a:pPr marL="514350" indent="-514350" eaLnBrk="1" fontAlgn="auto" hangingPunct="1">
              <a:spcAft>
                <a:spcPts val="0"/>
              </a:spcAft>
              <a:buFont typeface="+mj-lt"/>
              <a:buAutoNum type="arabicPeriod"/>
              <a:defRPr/>
            </a:pPr>
            <a:r>
              <a:rPr lang="en-US" dirty="0" smtClean="0"/>
              <a:t>Submission to or rejection of the conduct is used as a factor in decisions affecting that person’s education or employment; (</a:t>
            </a:r>
            <a:r>
              <a:rPr lang="en-US" dirty="0" smtClean="0">
                <a:solidFill>
                  <a:srgbClr val="FF0000"/>
                </a:solidFill>
              </a:rPr>
              <a:t>quid pro quo harassment</a:t>
            </a:r>
            <a:r>
              <a:rPr lang="en-US" dirty="0" smtClean="0"/>
              <a:t>)</a:t>
            </a:r>
          </a:p>
          <a:p>
            <a:pPr marL="514350" indent="-514350" eaLnBrk="1" fontAlgn="auto" hangingPunct="1">
              <a:spcAft>
                <a:spcPts val="0"/>
              </a:spcAft>
              <a:buFont typeface="+mj-lt"/>
              <a:buAutoNum type="arabicPeriod"/>
              <a:defRPr/>
            </a:pPr>
            <a:r>
              <a:rPr lang="en-US" dirty="0" smtClean="0"/>
              <a:t>The conduct has either the purpose or effect of “substantially interfering with a person’s education or employment;” (</a:t>
            </a:r>
            <a:r>
              <a:rPr lang="en-US" dirty="0" smtClean="0">
                <a:solidFill>
                  <a:srgbClr val="FF0000"/>
                </a:solidFill>
              </a:rPr>
              <a:t>hostile environment harassment</a:t>
            </a:r>
            <a:r>
              <a:rPr lang="en-US" dirty="0" smtClean="0"/>
              <a:t>)</a:t>
            </a:r>
          </a:p>
          <a:p>
            <a:pPr marL="514350" indent="-514350" eaLnBrk="1" fontAlgn="auto" hangingPunct="1">
              <a:spcAft>
                <a:spcPts val="0"/>
              </a:spcAft>
              <a:buFont typeface="+mj-lt"/>
              <a:buAutoNum type="arabicPeriod"/>
              <a:defRPr/>
            </a:pPr>
            <a:r>
              <a:rPr lang="en-US" dirty="0" smtClean="0"/>
              <a:t>The conduct creates an “intimidating, hostile or offensive: educational or work environment.” (</a:t>
            </a:r>
            <a:r>
              <a:rPr lang="en-US" dirty="0" smtClean="0">
                <a:solidFill>
                  <a:srgbClr val="FF0000"/>
                </a:solidFill>
              </a:rPr>
              <a:t>hostile environment harassment</a:t>
            </a:r>
            <a:r>
              <a:rPr lang="en-US" dirty="0" smtClean="0"/>
              <a:t>)</a:t>
            </a:r>
            <a:endParaRPr lang="en-US" dirty="0"/>
          </a:p>
        </p:txBody>
      </p:sp>
    </p:spTree>
    <p:extLst>
      <p:ext uri="{BB962C8B-B14F-4D97-AF65-F5344CB8AC3E}">
        <p14:creationId xmlns:p14="http://schemas.microsoft.com/office/powerpoint/2010/main" val="216253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8229600" cy="1143000"/>
          </a:xfrm>
        </p:spPr>
        <p:txBody>
          <a:bodyPr/>
          <a:lstStyle/>
          <a:p>
            <a:pPr eaLnBrk="1" hangingPunct="1"/>
            <a:r>
              <a:rPr lang="en-US" altLang="en-US" dirty="0" smtClean="0"/>
              <a:t>Important Legal Terms</a:t>
            </a:r>
          </a:p>
        </p:txBody>
      </p:sp>
      <p:sp>
        <p:nvSpPr>
          <p:cNvPr id="3" name="Content Placeholder 2"/>
          <p:cNvSpPr>
            <a:spLocks noGrp="1"/>
          </p:cNvSpPr>
          <p:nvPr>
            <p:ph idx="1"/>
          </p:nvPr>
        </p:nvSpPr>
        <p:spPr>
          <a:xfrm>
            <a:off x="152400" y="1219200"/>
            <a:ext cx="8763000" cy="5638800"/>
          </a:xfrm>
        </p:spPr>
        <p:txBody>
          <a:bodyPr rtlCol="0">
            <a:normAutofit fontScale="92500" lnSpcReduction="20000"/>
          </a:bodyPr>
          <a:lstStyle/>
          <a:p>
            <a:pPr eaLnBrk="1" fontAlgn="auto" hangingPunct="1">
              <a:spcAft>
                <a:spcPts val="0"/>
              </a:spcAft>
              <a:defRPr/>
            </a:pPr>
            <a:r>
              <a:rPr lang="en-US" b="1" dirty="0" smtClean="0">
                <a:solidFill>
                  <a:srgbClr val="FF0000"/>
                </a:solidFill>
              </a:rPr>
              <a:t>Quid pro quo harassment</a:t>
            </a:r>
            <a:r>
              <a:rPr lang="en-US" dirty="0" smtClean="0">
                <a:solidFill>
                  <a:srgbClr val="FF0000"/>
                </a:solidFill>
              </a:rPr>
              <a:t>: </a:t>
            </a:r>
          </a:p>
          <a:p>
            <a:pPr marL="137160" indent="0" eaLnBrk="1" fontAlgn="auto" hangingPunct="1">
              <a:spcAft>
                <a:spcPts val="0"/>
              </a:spcAft>
              <a:buNone/>
              <a:defRPr/>
            </a:pPr>
            <a:r>
              <a:rPr lang="en-US" dirty="0">
                <a:solidFill>
                  <a:srgbClr val="FF0000"/>
                </a:solidFill>
              </a:rPr>
              <a:t>	</a:t>
            </a:r>
            <a:r>
              <a:rPr lang="en-US" dirty="0" smtClean="0"/>
              <a:t>Harasser requires sexual favors of victim in return 	for some action by harasser, or harasser retaliates 	against victim for denying sexual favors.</a:t>
            </a:r>
          </a:p>
          <a:p>
            <a:pPr eaLnBrk="1" fontAlgn="auto" hangingPunct="1">
              <a:spcAft>
                <a:spcPts val="0"/>
              </a:spcAft>
              <a:defRPr/>
            </a:pPr>
            <a:r>
              <a:rPr lang="en-US" b="1" dirty="0" smtClean="0">
                <a:solidFill>
                  <a:srgbClr val="FF0000"/>
                </a:solidFill>
              </a:rPr>
              <a:t>Hostile environment harassment: </a:t>
            </a:r>
          </a:p>
          <a:p>
            <a:pPr marL="834390" lvl="1" indent="-514350">
              <a:buFont typeface="Wingdings" pitchFamily="2" charset="2"/>
              <a:buChar char="ü"/>
              <a:defRPr/>
            </a:pPr>
            <a:r>
              <a:rPr lang="en-US" dirty="0" smtClean="0"/>
              <a:t>Victim is usually subjected to unwelcome repeated sexual comments, innuendoes or touching, which alter conditions or interfere with school or employment performance or access to opportunities provided by the institution.</a:t>
            </a:r>
          </a:p>
          <a:p>
            <a:pPr marL="834390" lvl="1" indent="-514350">
              <a:buFont typeface="Wingdings" pitchFamily="2" charset="2"/>
              <a:buChar char="ü"/>
              <a:defRPr/>
            </a:pPr>
            <a:r>
              <a:rPr lang="en-US" dirty="0" smtClean="0"/>
              <a:t>Conduct is gender-based, and creates an intimidating  or offensive place for employees to work or students to go to school.</a:t>
            </a:r>
          </a:p>
          <a:p>
            <a:pPr marL="834390" lvl="1" indent="-514350">
              <a:buFont typeface="Wingdings" pitchFamily="2" charset="2"/>
              <a:buChar char="ü"/>
              <a:defRPr/>
            </a:pPr>
            <a:r>
              <a:rPr lang="en-US" dirty="0" smtClean="0"/>
              <a:t>Can occur off campus grounds, e.g., school sporting event, on bus, on school trip, in college-sponsored internship programs.</a:t>
            </a:r>
          </a:p>
          <a:p>
            <a:pPr marL="834390" lvl="1" indent="-514350">
              <a:buFont typeface="Wingdings" pitchFamily="2" charset="2"/>
              <a:buChar char="ü"/>
              <a:defRPr/>
            </a:pPr>
            <a:r>
              <a:rPr lang="en-US" dirty="0" smtClean="0"/>
              <a:t>Can be caused by teachers, administrators, bus drivers or other staff, students, vendors, or persons temporarily on campus.</a:t>
            </a:r>
            <a:endParaRPr lang="en-US" dirty="0"/>
          </a:p>
        </p:txBody>
      </p:sp>
    </p:spTree>
    <p:extLst>
      <p:ext uri="{BB962C8B-B14F-4D97-AF65-F5344CB8AC3E}">
        <p14:creationId xmlns:p14="http://schemas.microsoft.com/office/powerpoint/2010/main" val="164803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609600"/>
            <a:ext cx="3962400" cy="1143000"/>
          </a:xfrm>
        </p:spPr>
        <p:txBody>
          <a:bodyPr>
            <a:normAutofit fontScale="90000"/>
          </a:bodyPr>
          <a:lstStyle/>
          <a:p>
            <a:pPr algn="l" eaLnBrk="1" hangingPunct="1"/>
            <a:r>
              <a:rPr lang="en-US" altLang="en-US" dirty="0" smtClean="0"/>
              <a:t>Important Legal</a:t>
            </a:r>
            <a:br>
              <a:rPr lang="en-US" altLang="en-US" dirty="0" smtClean="0"/>
            </a:br>
            <a:r>
              <a:rPr lang="en-US" altLang="en-US" dirty="0" smtClean="0"/>
              <a:t>Terms (cont.)</a:t>
            </a:r>
          </a:p>
        </p:txBody>
      </p:sp>
      <p:sp>
        <p:nvSpPr>
          <p:cNvPr id="3" name="Content Placeholder 2"/>
          <p:cNvSpPr>
            <a:spLocks noGrp="1"/>
          </p:cNvSpPr>
          <p:nvPr>
            <p:ph idx="1"/>
          </p:nvPr>
        </p:nvSpPr>
        <p:spPr>
          <a:xfrm>
            <a:off x="76200" y="2298262"/>
            <a:ext cx="8610600" cy="4483537"/>
          </a:xfrm>
        </p:spPr>
        <p:txBody>
          <a:bodyPr rtlCol="0">
            <a:normAutofit lnSpcReduction="10000"/>
          </a:bodyPr>
          <a:lstStyle/>
          <a:p>
            <a:pPr eaLnBrk="1" fontAlgn="auto" hangingPunct="1">
              <a:spcAft>
                <a:spcPts val="0"/>
              </a:spcAft>
              <a:defRPr/>
            </a:pPr>
            <a:r>
              <a:rPr lang="en-US" b="1" dirty="0" smtClean="0">
                <a:solidFill>
                  <a:srgbClr val="FF0000"/>
                </a:solidFill>
              </a:rPr>
              <a:t>Unwelcome:</a:t>
            </a:r>
            <a:r>
              <a:rPr lang="en-US" b="1" dirty="0" smtClean="0">
                <a:solidFill>
                  <a:schemeClr val="tx2">
                    <a:lumMod val="75000"/>
                  </a:schemeClr>
                </a:solidFill>
              </a:rPr>
              <a:t> </a:t>
            </a:r>
            <a:r>
              <a:rPr lang="en-US" dirty="0" smtClean="0"/>
              <a:t>A way of determining whether conduct is sexual harassment. “Unwelcome”: means conduct was not wanted or willingly permitted. Victim may “voluntarily” submit to sexual intercourse, but behavior may still be considered unwelcome.</a:t>
            </a:r>
          </a:p>
          <a:p>
            <a:pPr eaLnBrk="1" fontAlgn="auto" hangingPunct="1">
              <a:spcAft>
                <a:spcPts val="0"/>
              </a:spcAft>
              <a:defRPr/>
            </a:pPr>
            <a:r>
              <a:rPr lang="en-US" b="1" dirty="0" smtClean="0">
                <a:solidFill>
                  <a:srgbClr val="FF0000"/>
                </a:solidFill>
              </a:rPr>
              <a:t>Reasonable person: </a:t>
            </a:r>
            <a:r>
              <a:rPr lang="en-US" dirty="0" smtClean="0"/>
              <a:t>A standard used by the U.S. Supreme Court to determine if conduct is sexual harassment. Sexual harassment if a reasonable person with the victim’s perspective would consider it so. </a:t>
            </a:r>
            <a:endParaRPr lang="en-US" b="1" dirty="0">
              <a:solidFill>
                <a:schemeClr val="tx2">
                  <a:lumMod val="7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799" y="23884"/>
            <a:ext cx="1956179" cy="2162483"/>
          </a:xfrm>
          <a:prstGeom prst="rect">
            <a:avLst/>
          </a:prstGeom>
        </p:spPr>
      </p:pic>
    </p:spTree>
    <p:extLst>
      <p:ext uri="{BB962C8B-B14F-4D97-AF65-F5344CB8AC3E}">
        <p14:creationId xmlns:p14="http://schemas.microsoft.com/office/powerpoint/2010/main" val="214552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Types of Prohibited Conduct</a:t>
            </a:r>
          </a:p>
        </p:txBody>
      </p:sp>
      <p:sp>
        <p:nvSpPr>
          <p:cNvPr id="3" name="Content Placeholder 2"/>
          <p:cNvSpPr>
            <a:spLocks noGrp="1"/>
          </p:cNvSpPr>
          <p:nvPr>
            <p:ph idx="1"/>
          </p:nvPr>
        </p:nvSpPr>
        <p:spPr/>
        <p:txBody>
          <a:bodyPr rtlCol="0">
            <a:normAutofit fontScale="92500" lnSpcReduction="10000"/>
          </a:bodyPr>
          <a:lstStyle/>
          <a:p>
            <a:pPr marL="447675" indent="-447675" eaLnBrk="1" fontAlgn="auto" hangingPunct="1">
              <a:spcAft>
                <a:spcPts val="0"/>
              </a:spcAft>
              <a:defRPr/>
            </a:pPr>
            <a:r>
              <a:rPr lang="en-US" dirty="0" smtClean="0"/>
              <a:t>Unwelcome sexual flirtations or propositions</a:t>
            </a:r>
          </a:p>
          <a:p>
            <a:pPr marL="447675" indent="-447675" eaLnBrk="1" fontAlgn="auto" hangingPunct="1">
              <a:spcAft>
                <a:spcPts val="0"/>
              </a:spcAft>
              <a:defRPr/>
            </a:pPr>
            <a:r>
              <a:rPr lang="en-US" dirty="0" smtClean="0"/>
              <a:t>Sexual slurs, leering, epithets, threats, degrading descriptions</a:t>
            </a:r>
          </a:p>
          <a:p>
            <a:pPr marL="447675" indent="-447675" eaLnBrk="1" fontAlgn="auto" hangingPunct="1">
              <a:spcAft>
                <a:spcPts val="0"/>
              </a:spcAft>
              <a:defRPr/>
            </a:pPr>
            <a:r>
              <a:rPr lang="en-US" dirty="0" smtClean="0"/>
              <a:t>Sexual jokes, pictures, notes, gestures</a:t>
            </a:r>
          </a:p>
          <a:p>
            <a:pPr marL="447675" indent="-447675" eaLnBrk="1" fontAlgn="auto" hangingPunct="1">
              <a:spcAft>
                <a:spcPts val="0"/>
              </a:spcAft>
              <a:defRPr/>
            </a:pPr>
            <a:r>
              <a:rPr lang="en-US" dirty="0" smtClean="0"/>
              <a:t>Unwanted touching</a:t>
            </a:r>
          </a:p>
          <a:p>
            <a:pPr marL="447675" indent="-447675" eaLnBrk="1" fontAlgn="auto" hangingPunct="1">
              <a:spcAft>
                <a:spcPts val="0"/>
              </a:spcAft>
              <a:defRPr/>
            </a:pPr>
            <a:r>
              <a:rPr lang="en-US" dirty="0" smtClean="0"/>
              <a:t>Graphic verbal comments about a person’s body, or overly personal conversation</a:t>
            </a:r>
          </a:p>
          <a:p>
            <a:pPr marL="447675" indent="-447675" eaLnBrk="1" fontAlgn="auto" hangingPunct="1">
              <a:spcAft>
                <a:spcPts val="0"/>
              </a:spcAft>
              <a:defRPr/>
            </a:pPr>
            <a:r>
              <a:rPr lang="en-US" dirty="0" smtClean="0"/>
              <a:t>Spreading sexual rumors</a:t>
            </a:r>
          </a:p>
          <a:p>
            <a:pPr marL="447675" indent="-447675" eaLnBrk="1" fontAlgn="auto" hangingPunct="1">
              <a:spcAft>
                <a:spcPts val="0"/>
              </a:spcAft>
              <a:defRPr/>
            </a:pPr>
            <a:r>
              <a:rPr lang="en-US" dirty="0" smtClean="0"/>
              <a:t>Blocking normal movement</a:t>
            </a:r>
          </a:p>
          <a:p>
            <a:pPr marL="447675" indent="-447675" eaLnBrk="1" fontAlgn="auto" hangingPunct="1">
              <a:spcAft>
                <a:spcPts val="0"/>
              </a:spcAft>
              <a:defRPr/>
            </a:pPr>
            <a:r>
              <a:rPr lang="en-US" dirty="0" smtClean="0"/>
              <a:t>An act of retaliation for reporting sexual harassment</a:t>
            </a:r>
          </a:p>
          <a:p>
            <a:pPr eaLnBrk="1" fontAlgn="auto" hangingPunct="1">
              <a:spcAft>
                <a:spcPts val="0"/>
              </a:spcAft>
              <a:defRPr/>
            </a:pPr>
            <a:endParaRPr lang="en-US" dirty="0"/>
          </a:p>
        </p:txBody>
      </p:sp>
    </p:spTree>
    <p:extLst>
      <p:ext uri="{BB962C8B-B14F-4D97-AF65-F5344CB8AC3E}">
        <p14:creationId xmlns:p14="http://schemas.microsoft.com/office/powerpoint/2010/main" val="302448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altLang="en-US" smtClean="0"/>
              <a:t>Why Harassment Is Not Reported</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Embarrassment</a:t>
            </a:r>
          </a:p>
          <a:p>
            <a:pPr eaLnBrk="1" fontAlgn="auto" hangingPunct="1">
              <a:spcAft>
                <a:spcPts val="0"/>
              </a:spcAft>
              <a:defRPr/>
            </a:pPr>
            <a:r>
              <a:rPr lang="en-US" dirty="0" smtClean="0"/>
              <a:t>Belief that the behavior will end if ignored</a:t>
            </a:r>
          </a:p>
          <a:p>
            <a:pPr eaLnBrk="1" fontAlgn="auto" hangingPunct="1">
              <a:spcAft>
                <a:spcPts val="0"/>
              </a:spcAft>
              <a:defRPr/>
            </a:pPr>
            <a:r>
              <a:rPr lang="en-US" dirty="0" smtClean="0"/>
              <a:t>Fear of losing job or status</a:t>
            </a:r>
          </a:p>
          <a:p>
            <a:pPr eaLnBrk="1" fontAlgn="auto" hangingPunct="1">
              <a:spcAft>
                <a:spcPts val="0"/>
              </a:spcAft>
              <a:defRPr/>
            </a:pPr>
            <a:r>
              <a:rPr lang="en-US" dirty="0" smtClean="0"/>
              <a:t>Fear of retaliation</a:t>
            </a:r>
          </a:p>
          <a:p>
            <a:pPr eaLnBrk="1" fontAlgn="auto" hangingPunct="1">
              <a:spcAft>
                <a:spcPts val="0"/>
              </a:spcAft>
              <a:defRPr/>
            </a:pPr>
            <a:r>
              <a:rPr lang="en-US" dirty="0" smtClean="0"/>
              <a:t>Fear of being blamed for inviting the harassment</a:t>
            </a:r>
          </a:p>
          <a:p>
            <a:pPr eaLnBrk="1" fontAlgn="auto" hangingPunct="1">
              <a:spcAft>
                <a:spcPts val="0"/>
              </a:spcAft>
              <a:defRPr/>
            </a:pPr>
            <a:r>
              <a:rPr lang="en-US" dirty="0" smtClean="0"/>
              <a:t>Concern about not being believed</a:t>
            </a:r>
          </a:p>
          <a:p>
            <a:pPr eaLnBrk="1" fontAlgn="auto" hangingPunct="1">
              <a:spcAft>
                <a:spcPts val="0"/>
              </a:spcAft>
              <a:defRPr/>
            </a:pPr>
            <a:r>
              <a:rPr lang="en-US" dirty="0" smtClean="0"/>
              <a:t>Concern about being labeled a troublemaker</a:t>
            </a:r>
          </a:p>
          <a:p>
            <a:pPr eaLnBrk="1" fontAlgn="auto" hangingPunct="1">
              <a:spcAft>
                <a:spcPts val="0"/>
              </a:spcAft>
              <a:defRPr/>
            </a:pPr>
            <a:r>
              <a:rPr lang="en-US" dirty="0" smtClean="0"/>
              <a:t>Fear of harmful rumors and loss of privacy</a:t>
            </a:r>
          </a:p>
          <a:p>
            <a:pPr eaLnBrk="1" fontAlgn="auto" hangingPunct="1">
              <a:spcAft>
                <a:spcPts val="0"/>
              </a:spcAft>
              <a:defRPr/>
            </a:pPr>
            <a:r>
              <a:rPr lang="en-US" dirty="0" smtClean="0"/>
              <a:t>Conviction that nothing will be done about the problem</a:t>
            </a:r>
          </a:p>
          <a:p>
            <a:pPr eaLnBrk="1" fontAlgn="auto" hangingPunct="1">
              <a:spcAft>
                <a:spcPts val="0"/>
              </a:spcAft>
              <a:defRPr/>
            </a:pPr>
            <a:r>
              <a:rPr lang="en-US" dirty="0" smtClean="0"/>
              <a:t>Fear that the complaint process could be worse than the harassment</a:t>
            </a:r>
            <a:endParaRPr lang="en-US" dirty="0"/>
          </a:p>
        </p:txBody>
      </p:sp>
    </p:spTree>
    <p:extLst>
      <p:ext uri="{BB962C8B-B14F-4D97-AF65-F5344CB8AC3E}">
        <p14:creationId xmlns:p14="http://schemas.microsoft.com/office/powerpoint/2010/main" val="2371650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838200"/>
            <a:ext cx="4495800" cy="914400"/>
          </a:xfrm>
        </p:spPr>
        <p:txBody>
          <a:bodyPr>
            <a:normAutofit fontScale="90000"/>
          </a:bodyPr>
          <a:lstStyle/>
          <a:p>
            <a:pPr eaLnBrk="1" hangingPunct="1"/>
            <a:r>
              <a:rPr lang="en-US" altLang="en-US" sz="3200" dirty="0" smtClean="0"/>
              <a:t>Psychological Effects </a:t>
            </a:r>
            <a:br>
              <a:rPr lang="en-US" altLang="en-US" sz="3200" dirty="0" smtClean="0"/>
            </a:br>
            <a:r>
              <a:rPr lang="en-US" altLang="en-US" sz="3200" dirty="0" smtClean="0"/>
              <a:t>of </a:t>
            </a:r>
            <a:br>
              <a:rPr lang="en-US" altLang="en-US" sz="3200" dirty="0" smtClean="0"/>
            </a:br>
            <a:r>
              <a:rPr lang="en-US" altLang="en-US" sz="3200" dirty="0" smtClean="0"/>
              <a:t>Sexual Harassment</a:t>
            </a:r>
          </a:p>
        </p:txBody>
      </p:sp>
      <p:sp>
        <p:nvSpPr>
          <p:cNvPr id="3" name="Content Placeholder 2"/>
          <p:cNvSpPr>
            <a:spLocks noGrp="1"/>
          </p:cNvSpPr>
          <p:nvPr>
            <p:ph idx="1"/>
          </p:nvPr>
        </p:nvSpPr>
        <p:spPr>
          <a:xfrm>
            <a:off x="76200" y="2590800"/>
            <a:ext cx="8229600" cy="4267199"/>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sz="2800" b="1" dirty="0" smtClean="0"/>
              <a:t>On the victim: </a:t>
            </a:r>
            <a:r>
              <a:rPr lang="en-US" sz="2800" dirty="0" smtClean="0"/>
              <a:t>shame, fear, humiliation, self-doubt, embarrassment, guilt, stress, powerlessness, withdrawal, isolation, degradation</a:t>
            </a:r>
          </a:p>
          <a:p>
            <a:pPr eaLnBrk="1" fontAlgn="auto" hangingPunct="1">
              <a:spcAft>
                <a:spcPts val="0"/>
              </a:spcAft>
              <a:buFont typeface="Arial" panose="020B0604020202020204" pitchFamily="34" charset="0"/>
              <a:buNone/>
              <a:defRPr/>
            </a:pPr>
            <a:r>
              <a:rPr lang="en-US" sz="2800" b="1" dirty="0" smtClean="0"/>
              <a:t>On the Work or Learning Unit</a:t>
            </a:r>
            <a:r>
              <a:rPr lang="en-US" sz="2800" dirty="0" smtClean="0"/>
              <a:t>: morale problems, tarnished reputations, decreased trust, confusion, shock</a:t>
            </a:r>
          </a:p>
          <a:p>
            <a:pPr eaLnBrk="1" fontAlgn="auto" hangingPunct="1">
              <a:spcAft>
                <a:spcPts val="0"/>
              </a:spcAft>
              <a:buFont typeface="Arial" panose="020B0604020202020204" pitchFamily="34" charset="0"/>
              <a:buNone/>
              <a:defRPr/>
            </a:pPr>
            <a:r>
              <a:rPr lang="en-US" sz="2800" b="1" dirty="0" smtClean="0"/>
              <a:t>On the Institution: </a:t>
            </a:r>
            <a:r>
              <a:rPr lang="en-US" sz="2800" dirty="0" smtClean="0"/>
              <a:t>lowered morale, public relations problems, loss of trust, hostile employee/student relations, polarization of men and women, anger toward institution, diminished reputation of institution, recruitment difficulties</a:t>
            </a:r>
            <a:endParaRPr lang="en-US" sz="2800" b="1" dirty="0" smtClean="0"/>
          </a:p>
          <a:p>
            <a:pPr eaLnBrk="1" fontAlgn="auto" hangingPunct="1">
              <a:spcAft>
                <a:spcPts val="0"/>
              </a:spcAft>
              <a:buFont typeface="Arial" panose="020B0604020202020204" pitchFamily="34" charset="0"/>
              <a:buNone/>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599" y="76200"/>
            <a:ext cx="2403143" cy="2403143"/>
          </a:xfrm>
          <a:prstGeom prst="rect">
            <a:avLst/>
          </a:prstGeom>
        </p:spPr>
      </p:pic>
    </p:spTree>
    <p:extLst>
      <p:ext uri="{BB962C8B-B14F-4D97-AF65-F5344CB8AC3E}">
        <p14:creationId xmlns:p14="http://schemas.microsoft.com/office/powerpoint/2010/main" val="383454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dirty="0" smtClean="0"/>
              <a:t>Economic Effects of Sexual Harassment</a:t>
            </a:r>
            <a:endParaRPr lang="en-US" dirty="0"/>
          </a:p>
        </p:txBody>
      </p:sp>
      <p:sp>
        <p:nvSpPr>
          <p:cNvPr id="3" name="Content Placeholder 2"/>
          <p:cNvSpPr>
            <a:spLocks noGrp="1"/>
          </p:cNvSpPr>
          <p:nvPr>
            <p:ph idx="1"/>
          </p:nvPr>
        </p:nvSpPr>
        <p:spPr>
          <a:xfrm>
            <a:off x="457200" y="1798637"/>
            <a:ext cx="8229600" cy="4983163"/>
          </a:xfrm>
        </p:spPr>
        <p:txBody>
          <a:bodyPr rtlCol="0">
            <a:normAutofit lnSpcReduction="10000"/>
          </a:bodyPr>
          <a:lstStyle/>
          <a:p>
            <a:pPr eaLnBrk="1" fontAlgn="auto" hangingPunct="1">
              <a:spcAft>
                <a:spcPts val="0"/>
              </a:spcAft>
              <a:buFont typeface="Arial" panose="020B0604020202020204" pitchFamily="34" charset="0"/>
              <a:buNone/>
              <a:defRPr/>
            </a:pPr>
            <a:r>
              <a:rPr lang="en-US" b="1" dirty="0" smtClean="0"/>
              <a:t>On the victim: </a:t>
            </a:r>
            <a:r>
              <a:rPr lang="en-US" dirty="0" smtClean="0"/>
              <a:t>loss of job, job search expenses, loss of seniority, loss of references,  medical expenses, increased absenteeism, reduced productivity</a:t>
            </a:r>
          </a:p>
          <a:p>
            <a:pPr eaLnBrk="1" fontAlgn="auto" hangingPunct="1">
              <a:spcAft>
                <a:spcPts val="0"/>
              </a:spcAft>
              <a:buFont typeface="Arial" panose="020B0604020202020204" pitchFamily="34" charset="0"/>
              <a:buNone/>
              <a:defRPr/>
            </a:pPr>
            <a:r>
              <a:rPr lang="en-US" b="1" dirty="0" smtClean="0"/>
              <a:t>On the work or learning unit: </a:t>
            </a:r>
            <a:r>
              <a:rPr lang="en-US" dirty="0" smtClean="0"/>
              <a:t>reduced productivity, increased work load, supervisor’s performance review potentially affected, potential turnover costs for recruiting and training, safety can be jeopardized</a:t>
            </a:r>
          </a:p>
          <a:p>
            <a:pPr eaLnBrk="1" fontAlgn="auto" hangingPunct="1">
              <a:spcAft>
                <a:spcPts val="0"/>
              </a:spcAft>
              <a:buFont typeface="Arial" panose="020B0604020202020204" pitchFamily="34" charset="0"/>
              <a:buNone/>
              <a:defRPr/>
            </a:pPr>
            <a:r>
              <a:rPr lang="en-US" b="1" dirty="0" smtClean="0"/>
              <a:t>On the institution: </a:t>
            </a:r>
            <a:r>
              <a:rPr lang="en-US" dirty="0" smtClean="0"/>
              <a:t>legal expenses, cash settlements, reduced productivity, increase in use of benefits</a:t>
            </a:r>
          </a:p>
          <a:p>
            <a:pPr eaLnBrk="1" fontAlgn="auto" hangingPunct="1">
              <a:spcAft>
                <a:spcPts val="0"/>
              </a:spcAft>
              <a:buFont typeface="Arial" panose="020B0604020202020204" pitchFamily="34" charset="0"/>
              <a:buNone/>
              <a:defRPr/>
            </a:pPr>
            <a:endParaRPr lang="en-US" b="1"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b="1" dirty="0" smtClean="0"/>
          </a:p>
          <a:p>
            <a:pPr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4141055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5562600" cy="1143000"/>
          </a:xfrm>
        </p:spPr>
        <p:txBody>
          <a:bodyPr rtlCol="0">
            <a:normAutofit fontScale="90000"/>
          </a:bodyPr>
          <a:lstStyle/>
          <a:p>
            <a:pPr eaLnBrk="1" fontAlgn="auto" hangingPunct="1">
              <a:spcAft>
                <a:spcPts val="0"/>
              </a:spcAft>
              <a:defRPr/>
            </a:pPr>
            <a:r>
              <a:rPr lang="en-US" dirty="0" smtClean="0"/>
              <a:t>Recourse for Victims</a:t>
            </a:r>
            <a:br>
              <a:rPr lang="en-US" dirty="0" smtClean="0"/>
            </a:br>
            <a:r>
              <a:rPr lang="en-US" dirty="0" smtClean="0"/>
              <a:t>of Sexual Harassment </a:t>
            </a:r>
            <a:endParaRPr lang="en-US" dirty="0"/>
          </a:p>
        </p:txBody>
      </p:sp>
      <p:sp>
        <p:nvSpPr>
          <p:cNvPr id="3" name="Content Placeholder 2"/>
          <p:cNvSpPr>
            <a:spLocks noGrp="1"/>
          </p:cNvSpPr>
          <p:nvPr>
            <p:ph idx="1"/>
          </p:nvPr>
        </p:nvSpPr>
        <p:spPr>
          <a:xfrm>
            <a:off x="228600" y="2072640"/>
            <a:ext cx="8229600" cy="4709160"/>
          </a:xfrm>
        </p:spPr>
        <p:txBody>
          <a:bodyPr rtlCol="0">
            <a:normAutofit fontScale="92500" lnSpcReduction="20000"/>
          </a:bodyPr>
          <a:lstStyle/>
          <a:p>
            <a:pPr eaLnBrk="1" fontAlgn="auto" hangingPunct="1">
              <a:spcAft>
                <a:spcPts val="0"/>
              </a:spcAft>
              <a:defRPr/>
            </a:pPr>
            <a:r>
              <a:rPr lang="en-US" dirty="0" smtClean="0"/>
              <a:t>Tell the offender that the conduct is </a:t>
            </a:r>
          </a:p>
          <a:p>
            <a:pPr marL="137160" indent="0" eaLnBrk="1" fontAlgn="auto" hangingPunct="1">
              <a:spcAft>
                <a:spcPts val="0"/>
              </a:spcAft>
              <a:buNone/>
              <a:defRPr/>
            </a:pPr>
            <a:r>
              <a:rPr lang="en-US" dirty="0"/>
              <a:t>	</a:t>
            </a:r>
            <a:r>
              <a:rPr lang="en-US" dirty="0" smtClean="0"/>
              <a:t>unwelcome and must stop.</a:t>
            </a:r>
          </a:p>
          <a:p>
            <a:pPr eaLnBrk="1" fontAlgn="auto" hangingPunct="1">
              <a:spcAft>
                <a:spcPts val="0"/>
              </a:spcAft>
              <a:defRPr/>
            </a:pPr>
            <a:r>
              <a:rPr lang="en-US" dirty="0" smtClean="0"/>
              <a:t>Adopt a formal approach.</a:t>
            </a:r>
          </a:p>
          <a:p>
            <a:pPr eaLnBrk="1" fontAlgn="auto" hangingPunct="1">
              <a:spcAft>
                <a:spcPts val="0"/>
              </a:spcAft>
              <a:defRPr/>
            </a:pPr>
            <a:r>
              <a:rPr lang="en-US" dirty="0" smtClean="0"/>
              <a:t>Refuse to answer personal questions.</a:t>
            </a:r>
          </a:p>
          <a:p>
            <a:pPr eaLnBrk="1" fontAlgn="auto" hangingPunct="1">
              <a:spcAft>
                <a:spcPts val="0"/>
              </a:spcAft>
              <a:defRPr/>
            </a:pPr>
            <a:r>
              <a:rPr lang="en-US" dirty="0" smtClean="0"/>
              <a:t>Place a copy of the school’s sexual harassment 	policy on the offender’s desk or in his mailbox.</a:t>
            </a:r>
          </a:p>
          <a:p>
            <a:pPr eaLnBrk="1" fontAlgn="auto" hangingPunct="1">
              <a:spcAft>
                <a:spcPts val="0"/>
              </a:spcAft>
              <a:defRPr/>
            </a:pPr>
            <a:r>
              <a:rPr lang="en-US" dirty="0" smtClean="0"/>
              <a:t>Send the harasser a letter that:</a:t>
            </a:r>
          </a:p>
          <a:p>
            <a:pPr marL="834390" lvl="1" indent="-514350">
              <a:buFont typeface="+mj-lt"/>
              <a:buAutoNum type="arabicPeriod"/>
              <a:defRPr/>
            </a:pPr>
            <a:r>
              <a:rPr lang="en-US" dirty="0" smtClean="0"/>
              <a:t>Provides a factual account of what happened.</a:t>
            </a:r>
          </a:p>
          <a:p>
            <a:pPr marL="834390" lvl="1" indent="-514350">
              <a:buFont typeface="+mj-lt"/>
              <a:buAutoNum type="arabicPeriod"/>
              <a:defRPr/>
            </a:pPr>
            <a:r>
              <a:rPr lang="en-US" dirty="0" smtClean="0"/>
              <a:t>Describe how the incident(s) made you feel.</a:t>
            </a:r>
          </a:p>
          <a:p>
            <a:pPr marL="834390" lvl="1" indent="-514350">
              <a:buFont typeface="+mj-lt"/>
              <a:buAutoNum type="arabicPeriod"/>
              <a:defRPr/>
            </a:pPr>
            <a:r>
              <a:rPr lang="en-US" dirty="0" smtClean="0"/>
              <a:t>Explain what you want to happen next.</a:t>
            </a:r>
          </a:p>
          <a:p>
            <a:pPr marL="834390" lvl="1" indent="-514350">
              <a:buFont typeface="+mj-lt"/>
              <a:buAutoNum type="arabicPeriod"/>
              <a:defRPr/>
            </a:pPr>
            <a:r>
              <a:rPr lang="en-US" dirty="0" smtClean="0"/>
              <a:t>Deliver the letter in person or mail it.</a:t>
            </a:r>
          </a:p>
          <a:p>
            <a:pPr marL="834390" lvl="1" indent="-514350">
              <a:buFont typeface="+mj-lt"/>
              <a:buAutoNum type="arabicPeriod"/>
              <a:defRPr/>
            </a:pPr>
            <a:r>
              <a:rPr lang="en-US" dirty="0" smtClean="0"/>
              <a:t>Keep a copy.</a:t>
            </a:r>
          </a:p>
          <a:p>
            <a:pPr marL="514350" indent="-514350" eaLnBrk="1" fontAlgn="auto" hangingPunct="1">
              <a:spcAft>
                <a:spcPts val="0"/>
              </a:spcAft>
              <a:buFont typeface="+mj-lt"/>
              <a:buAutoNum type="arabicPeriod"/>
              <a:defRPr/>
            </a:pPr>
            <a:endParaRPr lang="en-US" dirty="0" smtClean="0"/>
          </a:p>
          <a:p>
            <a:pPr eaLnBrk="1" fontAlgn="auto" hangingPunct="1">
              <a:spcAft>
                <a:spcPts val="0"/>
              </a:spcAf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76200"/>
            <a:ext cx="2768600" cy="2768600"/>
          </a:xfrm>
          <a:prstGeom prst="rect">
            <a:avLst/>
          </a:prstGeom>
        </p:spPr>
      </p:pic>
    </p:spTree>
    <p:extLst>
      <p:ext uri="{BB962C8B-B14F-4D97-AF65-F5344CB8AC3E}">
        <p14:creationId xmlns:p14="http://schemas.microsoft.com/office/powerpoint/2010/main" val="371528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pPr eaLnBrk="1" hangingPunct="1"/>
            <a:r>
              <a:rPr lang="en-US" altLang="en-US" dirty="0" smtClean="0"/>
              <a:t>Personal Behavior Checklist</a:t>
            </a:r>
          </a:p>
        </p:txBody>
      </p:sp>
      <p:sp>
        <p:nvSpPr>
          <p:cNvPr id="3" name="Content Placeholder 2"/>
          <p:cNvSpPr>
            <a:spLocks noGrp="1"/>
          </p:cNvSpPr>
          <p:nvPr>
            <p:ph idx="1"/>
          </p:nvPr>
        </p:nvSpPr>
        <p:spPr>
          <a:xfrm>
            <a:off x="152400" y="1219200"/>
            <a:ext cx="8839200" cy="5486400"/>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US" dirty="0" smtClean="0"/>
              <a:t>Maintaining harassment-free schools and campuses is critical for encouraging:</a:t>
            </a:r>
          </a:p>
          <a:p>
            <a:pPr eaLnBrk="1" fontAlgn="auto" hangingPunct="1">
              <a:spcAft>
                <a:spcPts val="0"/>
              </a:spcAft>
              <a:defRPr/>
            </a:pPr>
            <a:r>
              <a:rPr lang="en-US" dirty="0" smtClean="0"/>
              <a:t>An open learning environment</a:t>
            </a:r>
          </a:p>
          <a:p>
            <a:pPr eaLnBrk="1" fontAlgn="auto" hangingPunct="1">
              <a:spcAft>
                <a:spcPts val="0"/>
              </a:spcAft>
              <a:defRPr/>
            </a:pPr>
            <a:r>
              <a:rPr lang="en-US" dirty="0" smtClean="0"/>
              <a:t>Productive and happy employees</a:t>
            </a:r>
          </a:p>
          <a:p>
            <a:pPr eaLnBrk="1" fontAlgn="auto" hangingPunct="1">
              <a:spcAft>
                <a:spcPts val="0"/>
              </a:spcAft>
              <a:defRPr/>
            </a:pPr>
            <a:r>
              <a:rPr lang="en-US" dirty="0" smtClean="0"/>
              <a:t>Good relationships between students and employees of both genders</a:t>
            </a:r>
          </a:p>
          <a:p>
            <a:pPr marL="137160" indent="0" eaLnBrk="1" fontAlgn="auto" hangingPunct="1">
              <a:spcAft>
                <a:spcPts val="0"/>
              </a:spcAft>
              <a:buNone/>
              <a:defRPr/>
            </a:pPr>
            <a:endParaRPr lang="en-US" dirty="0" smtClean="0"/>
          </a:p>
          <a:p>
            <a:pPr eaLnBrk="1" fontAlgn="auto" hangingPunct="1">
              <a:spcAft>
                <a:spcPts val="0"/>
              </a:spcAft>
              <a:buFont typeface="Arial" panose="020B0604020202020204" pitchFamily="34" charset="0"/>
              <a:buNone/>
              <a:defRPr/>
            </a:pPr>
            <a:r>
              <a:rPr lang="en-US" dirty="0" smtClean="0"/>
              <a:t>Use the following checklist to consider your own behavior:</a:t>
            </a:r>
          </a:p>
          <a:p>
            <a:pPr eaLnBrk="1" fontAlgn="auto" hangingPunct="1">
              <a:spcAft>
                <a:spcPts val="0"/>
              </a:spcAft>
              <a:defRPr/>
            </a:pPr>
            <a:r>
              <a:rPr lang="en-US" dirty="0" smtClean="0"/>
              <a:t>Does this behavior contribute to getting our goals accomplished?</a:t>
            </a:r>
          </a:p>
          <a:p>
            <a:pPr eaLnBrk="1" fontAlgn="auto" hangingPunct="1">
              <a:spcAft>
                <a:spcPts val="0"/>
              </a:spcAft>
              <a:defRPr/>
            </a:pPr>
            <a:r>
              <a:rPr lang="en-US" dirty="0" smtClean="0"/>
              <a:t>Could this behavior hurt my fellow employees or other students if they were here?</a:t>
            </a:r>
          </a:p>
          <a:p>
            <a:pPr eaLnBrk="1" fontAlgn="auto" hangingPunct="1">
              <a:spcAft>
                <a:spcPts val="0"/>
              </a:spcAft>
              <a:defRPr/>
            </a:pPr>
            <a:r>
              <a:rPr lang="en-US" dirty="0" smtClean="0"/>
              <a:t>Could this behavior be interpreted as harmful or harassing by an outsider?</a:t>
            </a:r>
          </a:p>
          <a:p>
            <a:pPr eaLnBrk="1" fontAlgn="auto" hangingPunct="1">
              <a:spcAft>
                <a:spcPts val="0"/>
              </a:spcAft>
              <a:defRPr/>
            </a:pPr>
            <a:r>
              <a:rPr lang="en-US" dirty="0" smtClean="0"/>
              <a:t>Could this behavior be sending out signals that invite harassing behavior on the part or others?</a:t>
            </a:r>
            <a:endParaRPr lang="en-US" dirty="0"/>
          </a:p>
        </p:txBody>
      </p:sp>
    </p:spTree>
    <p:extLst>
      <p:ext uri="{BB962C8B-B14F-4D97-AF65-F5344CB8AC3E}">
        <p14:creationId xmlns:p14="http://schemas.microsoft.com/office/powerpoint/2010/main" val="304560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715000" cy="1143000"/>
          </a:xfrm>
        </p:spPr>
        <p:txBody>
          <a:bodyPr/>
          <a:lstStyle/>
          <a:p>
            <a:pPr algn="l"/>
            <a:r>
              <a:rPr lang="en-US" dirty="0" smtClean="0"/>
              <a:t>Training Objectives</a:t>
            </a:r>
            <a:endParaRPr lang="en-US" dirty="0"/>
          </a:p>
        </p:txBody>
      </p:sp>
      <p:sp>
        <p:nvSpPr>
          <p:cNvPr id="3" name="Content Placeholder 2"/>
          <p:cNvSpPr>
            <a:spLocks noGrp="1"/>
          </p:cNvSpPr>
          <p:nvPr>
            <p:ph idx="1"/>
          </p:nvPr>
        </p:nvSpPr>
        <p:spPr>
          <a:xfrm>
            <a:off x="76200" y="1657350"/>
            <a:ext cx="8915400" cy="5124450"/>
          </a:xfrm>
        </p:spPr>
        <p:txBody>
          <a:bodyPr>
            <a:normAutofit fontScale="85000" lnSpcReduction="20000"/>
          </a:bodyPr>
          <a:lstStyle/>
          <a:p>
            <a:pPr>
              <a:buFont typeface="Wingdings" panose="05000000000000000000" pitchFamily="2" charset="2"/>
              <a:buChar char="Ø"/>
            </a:pPr>
            <a:r>
              <a:rPr lang="en-US" sz="4000" dirty="0" smtClean="0"/>
              <a:t>Identify forms of harassment and bullying</a:t>
            </a:r>
          </a:p>
          <a:p>
            <a:pPr>
              <a:buFont typeface="Wingdings" panose="05000000000000000000" pitchFamily="2" charset="2"/>
              <a:buChar char="Ø"/>
            </a:pPr>
            <a:r>
              <a:rPr lang="en-US" sz="4000" dirty="0" smtClean="0"/>
              <a:t>Enhance understanding of preventive measures</a:t>
            </a:r>
          </a:p>
          <a:p>
            <a:pPr>
              <a:buFont typeface="Wingdings" panose="05000000000000000000" pitchFamily="2" charset="2"/>
              <a:buChar char="Ø"/>
            </a:pPr>
            <a:r>
              <a:rPr lang="en-US" sz="4000" dirty="0" smtClean="0"/>
              <a:t>Be familiar with federal and state laws, state and system policies regarding harassment and bullying</a:t>
            </a:r>
          </a:p>
          <a:p>
            <a:pPr>
              <a:buFont typeface="Wingdings" panose="05000000000000000000" pitchFamily="2" charset="2"/>
              <a:buChar char="Ø"/>
            </a:pPr>
            <a:r>
              <a:rPr lang="en-US" sz="4000" dirty="0" smtClean="0"/>
              <a:t>Know the complaint process and procedures</a:t>
            </a:r>
          </a:p>
          <a:p>
            <a:pPr>
              <a:buFont typeface="Wingdings" panose="05000000000000000000" pitchFamily="2" charset="2"/>
              <a:buChar char="Ø"/>
            </a:pPr>
            <a:r>
              <a:rPr lang="en-US" sz="4000" dirty="0" smtClean="0"/>
              <a:t>Identify specific corrective actions that will help remedy harassment and bullying situations on the job and in the classroom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7150"/>
            <a:ext cx="2057400" cy="1543050"/>
          </a:xfrm>
          <a:prstGeom prst="rect">
            <a:avLst/>
          </a:prstGeom>
        </p:spPr>
      </p:pic>
    </p:spTree>
    <p:extLst>
      <p:ext uri="{BB962C8B-B14F-4D97-AF65-F5344CB8AC3E}">
        <p14:creationId xmlns:p14="http://schemas.microsoft.com/office/powerpoint/2010/main" val="73652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r" eaLnBrk="1" hangingPunct="1"/>
            <a:r>
              <a:rPr lang="en-US" altLang="en-US" dirty="0" smtClean="0"/>
              <a:t>Sexual Harassment</a:t>
            </a:r>
          </a:p>
        </p:txBody>
      </p:sp>
      <p:sp>
        <p:nvSpPr>
          <p:cNvPr id="3" name="Content Placeholder 2"/>
          <p:cNvSpPr>
            <a:spLocks noGrp="1"/>
          </p:cNvSpPr>
          <p:nvPr>
            <p:ph idx="1"/>
          </p:nvPr>
        </p:nvSpPr>
        <p:spPr>
          <a:xfrm>
            <a:off x="457200" y="1981200"/>
            <a:ext cx="8229600" cy="3276600"/>
          </a:xfrm>
        </p:spPr>
        <p:txBody>
          <a:bodyPr rtlCol="0">
            <a:normAutofit/>
          </a:bodyPr>
          <a:lstStyle/>
          <a:p>
            <a:pPr marL="447675" indent="-447675" eaLnBrk="1" fontAlgn="auto" hangingPunct="1">
              <a:lnSpc>
                <a:spcPct val="90000"/>
              </a:lnSpc>
              <a:spcAft>
                <a:spcPts val="0"/>
              </a:spcAft>
              <a:defRPr/>
            </a:pPr>
            <a:r>
              <a:rPr lang="en-US" dirty="0" smtClean="0"/>
              <a:t>Sexual harassment is prohibited regardless of the sex of the harasser or the victim, i.e., sexual harassment may occur if the harasser and the victim are of the same sex.</a:t>
            </a:r>
          </a:p>
          <a:p>
            <a:pPr marL="447675" indent="-447675" eaLnBrk="1" fontAlgn="auto" hangingPunct="1">
              <a:lnSpc>
                <a:spcPct val="90000"/>
              </a:lnSpc>
              <a:spcAft>
                <a:spcPts val="0"/>
              </a:spcAft>
              <a:defRPr/>
            </a:pPr>
            <a:r>
              <a:rPr lang="en-US" dirty="0" smtClean="0"/>
              <a:t>For Title IX to apply, the discrimination must be based on sex, even where the harasser and victim are he same sex.</a:t>
            </a:r>
          </a:p>
          <a:p>
            <a:pPr eaLnBrk="1" fontAlgn="auto" hangingPunct="1">
              <a:spcAft>
                <a:spcPts val="0"/>
              </a:spcAft>
              <a:defRPr/>
            </a:pPr>
            <a:endParaRPr lang="en-US" dirty="0"/>
          </a:p>
        </p:txBody>
      </p:sp>
      <p:pic>
        <p:nvPicPr>
          <p:cNvPr id="28676" name="Picture 4" descr="MCj02172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2" y="346075"/>
            <a:ext cx="17478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MCj02172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76800"/>
            <a:ext cx="17145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5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smtClean="0"/>
              <a:t>Sexual Harassment of Students in Schools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anose="020B0604020202020204" pitchFamily="34" charset="0"/>
              <a:buNone/>
              <a:defRPr/>
            </a:pPr>
            <a:r>
              <a:rPr lang="en-US" dirty="0" smtClean="0"/>
              <a:t>	Sexual harassment of students is illegal. A federal law, Title IX of the Education Amendments of 1972 (Title IX), prohibits discrimination on the basis of sex, including sexual harassment, in education programs and activities. All public and private education institutions that receive any federal funds must comply with Title IX, which protect students from harassment connected to any of the academic, educational, extracurricular, athletic, and other programs or activities of schools, regardless of the location. Both male and female students are protected from sexual harassment by any school employee, another student, or a non-employee third party.</a:t>
            </a:r>
            <a:endParaRPr lang="en-US" dirty="0"/>
          </a:p>
        </p:txBody>
      </p:sp>
    </p:spTree>
    <p:extLst>
      <p:ext uri="{BB962C8B-B14F-4D97-AF65-F5344CB8AC3E}">
        <p14:creationId xmlns:p14="http://schemas.microsoft.com/office/powerpoint/2010/main" val="159125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Statistics on Sexual Harassment in Schools</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8 in 10 students (81 percent) say they have experienced some form of sexual harassment in school.</a:t>
            </a:r>
          </a:p>
          <a:p>
            <a:pPr eaLnBrk="1" fontAlgn="auto" hangingPunct="1">
              <a:spcAft>
                <a:spcPts val="0"/>
              </a:spcAft>
              <a:defRPr/>
            </a:pPr>
            <a:r>
              <a:rPr lang="en-US" dirty="0" smtClean="0"/>
              <a:t>2 in 3 students have been targets of sexual comments, touching, grabbing or pinching in a sexual way at school.</a:t>
            </a:r>
          </a:p>
          <a:p>
            <a:pPr eaLnBrk="1" fontAlgn="auto" hangingPunct="1">
              <a:spcAft>
                <a:spcPts val="0"/>
              </a:spcAft>
              <a:defRPr/>
            </a:pPr>
            <a:r>
              <a:rPr lang="en-US" dirty="0" smtClean="0"/>
              <a:t>More than one-third (35 percent) of students who experience harassment report their first occurrence in 6</a:t>
            </a:r>
            <a:r>
              <a:rPr lang="en-US" baseline="30000" dirty="0" smtClean="0"/>
              <a:t>th</a:t>
            </a:r>
            <a:r>
              <a:rPr lang="en-US" dirty="0" smtClean="0"/>
              <a:t> grade or earlier.</a:t>
            </a:r>
          </a:p>
          <a:p>
            <a:pPr eaLnBrk="1" fontAlgn="auto" hangingPunct="1">
              <a:spcAft>
                <a:spcPts val="0"/>
              </a:spcAft>
              <a:defRPr/>
            </a:pPr>
            <a:endParaRPr lang="en-US" dirty="0"/>
          </a:p>
        </p:txBody>
      </p:sp>
    </p:spTree>
    <p:extLst>
      <p:ext uri="{BB962C8B-B14F-4D97-AF65-F5344CB8AC3E}">
        <p14:creationId xmlns:p14="http://schemas.microsoft.com/office/powerpoint/2010/main" val="56130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Statistics on Sexual Harassment in Schools (cont.)</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lnSpc>
                <a:spcPct val="90000"/>
              </a:lnSpc>
              <a:spcAft>
                <a:spcPts val="0"/>
              </a:spcAft>
              <a:defRPr/>
            </a:pPr>
            <a:r>
              <a:rPr lang="en-US" dirty="0" smtClean="0"/>
              <a:t>10</a:t>
            </a:r>
            <a:r>
              <a:rPr lang="en-US" baseline="30000" dirty="0" smtClean="0"/>
              <a:t>th</a:t>
            </a:r>
            <a:r>
              <a:rPr lang="en-US" dirty="0" smtClean="0"/>
              <a:t>- and 11</a:t>
            </a:r>
            <a:r>
              <a:rPr lang="en-US" baseline="30000" dirty="0" smtClean="0"/>
              <a:t>th</a:t>
            </a:r>
            <a:r>
              <a:rPr lang="en-US" dirty="0" smtClean="0"/>
              <a:t>- graders are more likely than 8</a:t>
            </a:r>
            <a:r>
              <a:rPr lang="en-US" baseline="30000" dirty="0" smtClean="0"/>
              <a:t>th</a:t>
            </a:r>
            <a:r>
              <a:rPr lang="en-US" dirty="0" smtClean="0"/>
              <a:t>- and 9</a:t>
            </a:r>
            <a:r>
              <a:rPr lang="en-US" baseline="30000" dirty="0" smtClean="0"/>
              <a:t>th</a:t>
            </a:r>
            <a:r>
              <a:rPr lang="en-US" dirty="0" smtClean="0"/>
              <a:t>- graders to experience physical harassment.</a:t>
            </a:r>
          </a:p>
          <a:p>
            <a:pPr eaLnBrk="1" fontAlgn="auto" hangingPunct="1">
              <a:lnSpc>
                <a:spcPct val="90000"/>
              </a:lnSpc>
              <a:spcAft>
                <a:spcPts val="0"/>
              </a:spcAft>
              <a:defRPr/>
            </a:pPr>
            <a:r>
              <a:rPr lang="en-US" dirty="0" smtClean="0"/>
              <a:t>Slightly more than half (54 percent) of students said they have sexually harassed someone during their school lives.</a:t>
            </a:r>
          </a:p>
          <a:p>
            <a:pPr eaLnBrk="1" fontAlgn="auto" hangingPunct="1">
              <a:lnSpc>
                <a:spcPct val="90000"/>
              </a:lnSpc>
              <a:spcAft>
                <a:spcPts val="0"/>
              </a:spcAft>
              <a:defRPr/>
            </a:pPr>
            <a:r>
              <a:rPr lang="en-US" dirty="0" smtClean="0"/>
              <a:t>Students who experience sexual harassment are most likely to react by avoiding the person who bothered or harassed them (40 percent), talking less in class (24 percent), not wanting to go to school (22 percent), changing their seat in class to get farther away from someone (21 percent), and finding it hard to pay attention in school (20 percent).</a:t>
            </a:r>
          </a:p>
          <a:p>
            <a:pPr eaLnBrk="1" fontAlgn="auto" hangingPunct="1">
              <a:spcAft>
                <a:spcPts val="0"/>
              </a:spcAft>
              <a:defRPr/>
            </a:pPr>
            <a:endParaRPr lang="en-US" dirty="0"/>
          </a:p>
        </p:txBody>
      </p:sp>
    </p:spTree>
    <p:extLst>
      <p:ext uri="{BB962C8B-B14F-4D97-AF65-F5344CB8AC3E}">
        <p14:creationId xmlns:p14="http://schemas.microsoft.com/office/powerpoint/2010/main" val="1053486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Statistics on Sexual Harassment in Schools (cont.)</a:t>
            </a:r>
            <a:endParaRPr lang="en-US" dirty="0"/>
          </a:p>
        </p:txBody>
      </p:sp>
      <p:sp>
        <p:nvSpPr>
          <p:cNvPr id="3" name="Content Placeholder 2"/>
          <p:cNvSpPr>
            <a:spLocks noGrp="1"/>
          </p:cNvSpPr>
          <p:nvPr>
            <p:ph idx="1"/>
          </p:nvPr>
        </p:nvSpPr>
        <p:spPr/>
        <p:txBody>
          <a:bodyPr rtlCol="0">
            <a:normAutofit/>
          </a:bodyPr>
          <a:lstStyle/>
          <a:p>
            <a:pPr eaLnBrk="1" fontAlgn="auto" hangingPunct="1">
              <a:lnSpc>
                <a:spcPct val="90000"/>
              </a:lnSpc>
              <a:spcAft>
                <a:spcPts val="0"/>
              </a:spcAft>
              <a:defRPr/>
            </a:pPr>
            <a:r>
              <a:rPr lang="en-US" sz="2400" dirty="0" smtClean="0"/>
              <a:t>Boys are more than twice as likely to say they have often or occasionally been called gay.</a:t>
            </a:r>
          </a:p>
          <a:p>
            <a:pPr eaLnBrk="1" fontAlgn="auto" hangingPunct="1">
              <a:lnSpc>
                <a:spcPct val="90000"/>
              </a:lnSpc>
              <a:spcAft>
                <a:spcPts val="0"/>
              </a:spcAft>
              <a:defRPr/>
            </a:pPr>
            <a:r>
              <a:rPr lang="en-US" sz="2400" dirty="0" smtClean="0"/>
              <a:t>7% of students have been harassed by teachers, with boys and girls equally likely to have this experience.</a:t>
            </a:r>
          </a:p>
          <a:p>
            <a:pPr eaLnBrk="1" fontAlgn="auto" hangingPunct="1">
              <a:lnSpc>
                <a:spcPct val="90000"/>
              </a:lnSpc>
              <a:spcAft>
                <a:spcPts val="0"/>
              </a:spcAft>
              <a:defRPr/>
            </a:pPr>
            <a:r>
              <a:rPr lang="en-US" sz="2400" dirty="0" smtClean="0"/>
              <a:t>Not even half (40 percent) of students say they would be likely to complaint to a school adult if they were sexually harassed.  Girls are twice as likely than boys.</a:t>
            </a:r>
          </a:p>
          <a:p>
            <a:pPr eaLnBrk="1" fontAlgn="auto" hangingPunct="1">
              <a:lnSpc>
                <a:spcPct val="90000"/>
              </a:lnSpc>
              <a:spcAft>
                <a:spcPts val="0"/>
              </a:spcAft>
              <a:defRPr/>
            </a:pPr>
            <a:r>
              <a:rPr lang="en-US" sz="2400" dirty="0" smtClean="0"/>
              <a:t>20% of harassed students say they told no one, boys are more likely than girls to tell no one.</a:t>
            </a:r>
          </a:p>
          <a:p>
            <a:pPr eaLnBrk="1" fontAlgn="auto" hangingPunct="1">
              <a:lnSpc>
                <a:spcPct val="90000"/>
              </a:lnSpc>
              <a:spcAft>
                <a:spcPts val="0"/>
              </a:spcAft>
              <a:buFont typeface="Wingdings" pitchFamily="2" charset="2"/>
              <a:buNone/>
              <a:defRPr/>
            </a:pPr>
            <a:endParaRPr lang="en-US" sz="2400" dirty="0" smtClean="0"/>
          </a:p>
          <a:p>
            <a:pPr lvl="1" eaLnBrk="1" fontAlgn="auto" hangingPunct="1">
              <a:lnSpc>
                <a:spcPct val="90000"/>
              </a:lnSpc>
              <a:spcAft>
                <a:spcPts val="0"/>
              </a:spcAft>
              <a:buFont typeface="Times New Roman" pitchFamily="18" charset="0"/>
              <a:buChar char="−"/>
              <a:defRPr/>
            </a:pPr>
            <a:r>
              <a:rPr lang="en-US" sz="2000" dirty="0" smtClean="0"/>
              <a:t>from </a:t>
            </a:r>
            <a:r>
              <a:rPr lang="en-US" sz="2000" i="1" dirty="0" smtClean="0"/>
              <a:t>Hostile Hallways: Bullying, Teasing, and Sexual Harassment in School</a:t>
            </a:r>
            <a:r>
              <a:rPr lang="en-US" sz="2000" dirty="0" smtClean="0"/>
              <a:t> (Commissioned by the American Association of University Women’s (AAUW) Educational Foundation), </a:t>
            </a:r>
            <a:r>
              <a:rPr lang="en-US" sz="2000" i="1" dirty="0" smtClean="0"/>
              <a:t>2001</a:t>
            </a:r>
            <a:r>
              <a:rPr lang="en-US" sz="2000" dirty="0" smtClean="0"/>
              <a:t>.</a:t>
            </a:r>
          </a:p>
          <a:p>
            <a:pPr eaLnBrk="1" fontAlgn="auto" hangingPunct="1">
              <a:spcAft>
                <a:spcPts val="0"/>
              </a:spcAft>
              <a:defRPr/>
            </a:pPr>
            <a:endParaRPr lang="en-US" dirty="0"/>
          </a:p>
        </p:txBody>
      </p:sp>
    </p:spTree>
    <p:extLst>
      <p:ext uri="{BB962C8B-B14F-4D97-AF65-F5344CB8AC3E}">
        <p14:creationId xmlns:p14="http://schemas.microsoft.com/office/powerpoint/2010/main" val="1822251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Section 504 of the</a:t>
            </a:r>
            <a:br>
              <a:rPr lang="en-US" b="1" dirty="0" smtClean="0"/>
            </a:br>
            <a:r>
              <a:rPr lang="en-US" b="1" dirty="0" smtClean="0"/>
              <a:t>Rehabilitation Act of 1973</a:t>
            </a:r>
            <a:r>
              <a:rPr lang="en-US" dirty="0" smtClean="0"/>
              <a:t/>
            </a:r>
            <a:br>
              <a:rPr lang="en-US" dirty="0" smtClean="0"/>
            </a:br>
            <a:endParaRPr lang="en-US" dirty="0"/>
          </a:p>
        </p:txBody>
      </p:sp>
      <p:sp>
        <p:nvSpPr>
          <p:cNvPr id="29699" name="Content Placeholder 2"/>
          <p:cNvSpPr>
            <a:spLocks noGrp="1"/>
          </p:cNvSpPr>
          <p:nvPr>
            <p:ph idx="1"/>
          </p:nvPr>
        </p:nvSpPr>
        <p:spPr/>
        <p:txBody>
          <a:bodyPr/>
          <a:lstStyle/>
          <a:p>
            <a:pPr eaLnBrk="1" hangingPunct="1"/>
            <a:r>
              <a:rPr lang="en-US" altLang="en-US" dirty="0" smtClean="0"/>
              <a:t>Prohibits discrimination against disabled</a:t>
            </a:r>
          </a:p>
          <a:p>
            <a:pPr eaLnBrk="1" hangingPunct="1">
              <a:buFont typeface="Arial" panose="020B0604020202020204" pitchFamily="34" charset="0"/>
              <a:buNone/>
            </a:pPr>
            <a:r>
              <a:rPr lang="en-US" altLang="en-US" dirty="0" smtClean="0"/>
              <a:t>	Individuals</a:t>
            </a:r>
          </a:p>
          <a:p>
            <a:pPr eaLnBrk="1" hangingPunct="1"/>
            <a:r>
              <a:rPr lang="en-US" altLang="en-US" dirty="0" smtClean="0"/>
              <a:t>Serves as comprehensive component of civil</a:t>
            </a:r>
          </a:p>
          <a:p>
            <a:pPr eaLnBrk="1" hangingPunct="1">
              <a:buFont typeface="Arial" panose="020B0604020202020204" pitchFamily="34" charset="0"/>
              <a:buNone/>
            </a:pPr>
            <a:r>
              <a:rPr lang="en-US" altLang="en-US" dirty="0" smtClean="0"/>
              <a:t>	rights legislation</a:t>
            </a:r>
          </a:p>
          <a:p>
            <a:pPr eaLnBrk="1" hangingPunct="1"/>
            <a:r>
              <a:rPr lang="en-US" altLang="en-US" dirty="0" smtClean="0"/>
              <a:t>Applies to all agencies that receive Federal</a:t>
            </a:r>
          </a:p>
          <a:p>
            <a:pPr eaLnBrk="1" hangingPunct="1">
              <a:buFont typeface="Arial" panose="020B0604020202020204" pitchFamily="34" charset="0"/>
              <a:buNone/>
            </a:pPr>
            <a:r>
              <a:rPr lang="en-US" altLang="en-US" dirty="0" smtClean="0"/>
              <a:t>	Funding</a:t>
            </a:r>
          </a:p>
          <a:p>
            <a:pPr eaLnBrk="1" hangingPunct="1"/>
            <a:r>
              <a:rPr lang="en-US" altLang="en-US" dirty="0" smtClean="0"/>
              <a:t>Incorporates broad definition of disability</a:t>
            </a:r>
          </a:p>
        </p:txBody>
      </p:sp>
    </p:spTree>
    <p:extLst>
      <p:ext uri="{BB962C8B-B14F-4D97-AF65-F5344CB8AC3E}">
        <p14:creationId xmlns:p14="http://schemas.microsoft.com/office/powerpoint/2010/main" val="4078897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5410200" cy="2849562"/>
          </a:xfrm>
        </p:spPr>
        <p:txBody>
          <a:bodyPr>
            <a:normAutofit/>
          </a:bodyPr>
          <a:lstStyle/>
          <a:p>
            <a:pPr eaLnBrk="1" hangingPunct="1"/>
            <a:r>
              <a:rPr lang="en-US" altLang="en-US" b="1" dirty="0" smtClean="0"/>
              <a:t>Section</a:t>
            </a:r>
            <a:br>
              <a:rPr lang="en-US" altLang="en-US" b="1" dirty="0" smtClean="0"/>
            </a:br>
            <a:r>
              <a:rPr lang="en-US" altLang="en-US" b="1" dirty="0" smtClean="0"/>
              <a:t>504</a:t>
            </a:r>
            <a:br>
              <a:rPr lang="en-US" altLang="en-US" b="1" dirty="0" smtClean="0"/>
            </a:br>
            <a:r>
              <a:rPr lang="en-US" altLang="en-US" b="1" dirty="0" smtClean="0"/>
              <a:t>states:</a:t>
            </a:r>
            <a:endParaRPr lang="en-US" altLang="en-US" dirty="0" smtClean="0"/>
          </a:p>
        </p:txBody>
      </p:sp>
      <p:sp>
        <p:nvSpPr>
          <p:cNvPr id="30723" name="Content Placeholder 2"/>
          <p:cNvSpPr>
            <a:spLocks noGrp="1"/>
          </p:cNvSpPr>
          <p:nvPr>
            <p:ph idx="1"/>
          </p:nvPr>
        </p:nvSpPr>
        <p:spPr>
          <a:xfrm>
            <a:off x="0" y="3505200"/>
            <a:ext cx="8686800" cy="3352800"/>
          </a:xfrm>
        </p:spPr>
        <p:txBody>
          <a:bodyPr>
            <a:normAutofit/>
          </a:bodyPr>
          <a:lstStyle/>
          <a:p>
            <a:pPr eaLnBrk="1" hangingPunct="1">
              <a:buFont typeface="Arial" panose="020B0604020202020204" pitchFamily="34" charset="0"/>
              <a:buNone/>
            </a:pPr>
            <a:r>
              <a:rPr lang="en-US" altLang="en-US" dirty="0" smtClean="0"/>
              <a:t>	“No otherwise qualified individual </a:t>
            </a:r>
          </a:p>
          <a:p>
            <a:pPr eaLnBrk="1" hangingPunct="1">
              <a:buFont typeface="Arial" panose="020B0604020202020204" pitchFamily="34" charset="0"/>
              <a:buNone/>
            </a:pPr>
            <a:r>
              <a:rPr lang="en-US" altLang="en-US" dirty="0"/>
              <a:t>	</a:t>
            </a:r>
            <a:r>
              <a:rPr lang="en-US" altLang="en-US" dirty="0" smtClean="0"/>
              <a:t>with a disability…shall solely by </a:t>
            </a:r>
          </a:p>
          <a:p>
            <a:pPr eaLnBrk="1" hangingPunct="1">
              <a:buFont typeface="Arial" panose="020B0604020202020204" pitchFamily="34" charset="0"/>
              <a:buNone/>
            </a:pPr>
            <a:r>
              <a:rPr lang="en-US" altLang="en-US" dirty="0"/>
              <a:t>	</a:t>
            </a:r>
            <a:r>
              <a:rPr lang="en-US" altLang="en-US" dirty="0" smtClean="0"/>
              <a:t>reason of his or her disability, be excluded from the participation in, be denied benefits of or be</a:t>
            </a:r>
          </a:p>
          <a:p>
            <a:pPr eaLnBrk="1" hangingPunct="1">
              <a:buFont typeface="Arial" panose="020B0604020202020204" pitchFamily="34" charset="0"/>
              <a:buNone/>
            </a:pPr>
            <a:r>
              <a:rPr lang="en-US" altLang="en-US" dirty="0" smtClean="0"/>
              <a:t>	subjected to discrimination under any program or activity receiving federal financial assistance.”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525" y="76200"/>
            <a:ext cx="2581275" cy="3609975"/>
          </a:xfrm>
          <a:prstGeom prst="rect">
            <a:avLst/>
          </a:prstGeom>
        </p:spPr>
      </p:pic>
    </p:spTree>
    <p:extLst>
      <p:ext uri="{BB962C8B-B14F-4D97-AF65-F5344CB8AC3E}">
        <p14:creationId xmlns:p14="http://schemas.microsoft.com/office/powerpoint/2010/main" val="2205834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Definition of a Disability Under</a:t>
            </a:r>
            <a:br>
              <a:rPr lang="en-US" b="1" dirty="0" smtClean="0"/>
            </a:br>
            <a:r>
              <a:rPr lang="en-US" b="1" dirty="0" smtClean="0"/>
              <a:t>Section 504</a:t>
            </a:r>
            <a:endParaRPr lang="en-US" dirty="0"/>
          </a:p>
        </p:txBody>
      </p:sp>
      <p:sp>
        <p:nvSpPr>
          <p:cNvPr id="31747" name="Content Placeholder 2"/>
          <p:cNvSpPr>
            <a:spLocks noGrp="1"/>
          </p:cNvSpPr>
          <p:nvPr>
            <p:ph idx="1"/>
          </p:nvPr>
        </p:nvSpPr>
        <p:spPr>
          <a:xfrm>
            <a:off x="457200" y="1981200"/>
            <a:ext cx="8229600" cy="4328160"/>
          </a:xfrm>
        </p:spPr>
        <p:txBody>
          <a:bodyPr/>
          <a:lstStyle/>
          <a:p>
            <a:pPr marL="137160" indent="0" eaLnBrk="1" hangingPunct="1">
              <a:buNone/>
            </a:pPr>
            <a:r>
              <a:rPr lang="en-US" altLang="en-US" dirty="0" smtClean="0"/>
              <a:t>1) Has a physical or mental impairment</a:t>
            </a:r>
          </a:p>
          <a:p>
            <a:pPr eaLnBrk="1" hangingPunct="1">
              <a:buFont typeface="Arial" panose="020B0604020202020204" pitchFamily="34" charset="0"/>
              <a:buNone/>
            </a:pPr>
            <a:r>
              <a:rPr lang="en-US" altLang="en-US" dirty="0" smtClean="0"/>
              <a:t>		which substantially limits one or more of</a:t>
            </a:r>
          </a:p>
          <a:p>
            <a:pPr eaLnBrk="1" hangingPunct="1">
              <a:buFont typeface="Arial" panose="020B0604020202020204" pitchFamily="34" charset="0"/>
              <a:buNone/>
            </a:pPr>
            <a:r>
              <a:rPr lang="en-US" altLang="en-US" dirty="0" smtClean="0"/>
              <a:t>		such person’s major life activities (self-care, 	walking, seeing, learning, breathing, 	speaking, working)</a:t>
            </a:r>
          </a:p>
          <a:p>
            <a:pPr marL="137160" indent="0" eaLnBrk="1" hangingPunct="1">
              <a:buNone/>
            </a:pPr>
            <a:r>
              <a:rPr lang="en-US" altLang="en-US" dirty="0" smtClean="0"/>
              <a:t>2) Has a record of such an impairment</a:t>
            </a:r>
          </a:p>
          <a:p>
            <a:pPr marL="137160" indent="0" eaLnBrk="1" hangingPunct="1">
              <a:buNone/>
            </a:pPr>
            <a:r>
              <a:rPr lang="en-US" altLang="en-US" dirty="0" smtClean="0"/>
              <a:t>3) Is regarded as having such an impairment</a:t>
            </a:r>
          </a:p>
        </p:txBody>
      </p:sp>
    </p:spTree>
    <p:extLst>
      <p:ext uri="{BB962C8B-B14F-4D97-AF65-F5344CB8AC3E}">
        <p14:creationId xmlns:p14="http://schemas.microsoft.com/office/powerpoint/2010/main" val="1812161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b="1" smtClean="0"/>
              <a:t>Section 504 requires:</a:t>
            </a:r>
            <a:endParaRPr lang="en-US" altLang="en-US" smtClean="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Disabled students have an equal opportunity to compete when compared to their non-disabled peers. </a:t>
            </a:r>
          </a:p>
          <a:p>
            <a:pPr eaLnBrk="1" fontAlgn="auto" hangingPunct="1">
              <a:spcAft>
                <a:spcPts val="0"/>
              </a:spcAft>
              <a:defRPr/>
            </a:pPr>
            <a:r>
              <a:rPr lang="en-US" dirty="0" smtClean="0"/>
              <a:t>Requires that no qualified disabled person shall be discriminated against or be excluded from participation in any activity.</a:t>
            </a:r>
          </a:p>
          <a:p>
            <a:pPr eaLnBrk="1" fontAlgn="auto" hangingPunct="1">
              <a:spcAft>
                <a:spcPts val="0"/>
              </a:spcAft>
              <a:defRPr/>
            </a:pPr>
            <a:r>
              <a:rPr lang="en-US" dirty="0" smtClean="0"/>
              <a:t>Reasonable accommodations and/or modifications must be made to provide access to programs and facilities.</a:t>
            </a:r>
          </a:p>
          <a:p>
            <a:pPr eaLnBrk="1" fontAlgn="auto" hangingPunct="1">
              <a:spcAft>
                <a:spcPts val="0"/>
              </a:spcAft>
              <a:defRPr/>
            </a:pPr>
            <a:endParaRPr lang="en-US" dirty="0"/>
          </a:p>
        </p:txBody>
      </p:sp>
    </p:spTree>
    <p:extLst>
      <p:ext uri="{BB962C8B-B14F-4D97-AF65-F5344CB8AC3E}">
        <p14:creationId xmlns:p14="http://schemas.microsoft.com/office/powerpoint/2010/main" val="28890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b="1" dirty="0" smtClean="0"/>
              <a:t>School Districts’</a:t>
            </a:r>
            <a:br>
              <a:rPr lang="en-US" b="1" dirty="0" smtClean="0"/>
            </a:br>
            <a:r>
              <a:rPr lang="en-US" b="1" dirty="0" smtClean="0"/>
              <a:t>Responsibilities Include:</a:t>
            </a:r>
            <a:endParaRPr lang="en-US" dirty="0"/>
          </a:p>
        </p:txBody>
      </p:sp>
      <p:sp>
        <p:nvSpPr>
          <p:cNvPr id="3" name="Content Placeholder 2"/>
          <p:cNvSpPr>
            <a:spLocks noGrp="1"/>
          </p:cNvSpPr>
          <p:nvPr>
            <p:ph idx="1"/>
          </p:nvPr>
        </p:nvSpPr>
        <p:spPr>
          <a:xfrm>
            <a:off x="457200" y="1600200"/>
            <a:ext cx="8229600" cy="5105400"/>
          </a:xfrm>
        </p:spPr>
        <p:txBody>
          <a:bodyPr rtlCol="0">
            <a:normAutofit lnSpcReduction="10000"/>
          </a:bodyPr>
          <a:lstStyle/>
          <a:p>
            <a:pPr marL="137160" indent="0" eaLnBrk="1" fontAlgn="auto" hangingPunct="1">
              <a:spcAft>
                <a:spcPts val="0"/>
              </a:spcAft>
              <a:buNone/>
              <a:defRPr/>
            </a:pPr>
            <a:r>
              <a:rPr lang="en-US" dirty="0"/>
              <a:t>1</a:t>
            </a:r>
            <a:r>
              <a:rPr lang="en-US" dirty="0" smtClean="0"/>
              <a:t>) Providing training for ALL employees</a:t>
            </a:r>
          </a:p>
          <a:p>
            <a:pPr eaLnBrk="1" fontAlgn="auto" hangingPunct="1">
              <a:spcAft>
                <a:spcPts val="0"/>
              </a:spcAft>
              <a:buFont typeface="Arial" panose="020B0604020202020204" pitchFamily="34" charset="0"/>
              <a:buNone/>
              <a:defRPr/>
            </a:pPr>
            <a:r>
              <a:rPr lang="en-US" dirty="0" smtClean="0"/>
              <a:t>		annually on Section 504</a:t>
            </a:r>
          </a:p>
          <a:p>
            <a:pPr marL="137160" indent="0" eaLnBrk="1" fontAlgn="auto" hangingPunct="1">
              <a:spcAft>
                <a:spcPts val="0"/>
              </a:spcAft>
              <a:buNone/>
              <a:defRPr/>
            </a:pPr>
            <a:r>
              <a:rPr lang="en-US" dirty="0"/>
              <a:t>2</a:t>
            </a:r>
            <a:r>
              <a:rPr lang="en-US" dirty="0" smtClean="0"/>
              <a:t>) Locating and identifying all children with</a:t>
            </a:r>
          </a:p>
          <a:p>
            <a:pPr eaLnBrk="1" fontAlgn="auto" hangingPunct="1">
              <a:spcAft>
                <a:spcPts val="0"/>
              </a:spcAft>
              <a:buFont typeface="Arial" panose="020B0604020202020204" pitchFamily="34" charset="0"/>
              <a:buNone/>
              <a:defRPr/>
            </a:pPr>
            <a:r>
              <a:rPr lang="en-US" dirty="0" smtClean="0"/>
              <a:t>		disabilities who should be served</a:t>
            </a:r>
          </a:p>
          <a:p>
            <a:pPr marL="137160" indent="0" eaLnBrk="1" fontAlgn="auto" hangingPunct="1">
              <a:spcAft>
                <a:spcPts val="0"/>
              </a:spcAft>
              <a:buNone/>
              <a:defRPr/>
            </a:pPr>
            <a:r>
              <a:rPr lang="en-US" dirty="0"/>
              <a:t>3</a:t>
            </a:r>
            <a:r>
              <a:rPr lang="en-US" dirty="0" smtClean="0"/>
              <a:t>) Providing a free, appropriate public education</a:t>
            </a:r>
          </a:p>
          <a:p>
            <a:pPr marL="137160" indent="0" eaLnBrk="1" fontAlgn="auto" hangingPunct="1">
              <a:spcAft>
                <a:spcPts val="0"/>
              </a:spcAft>
              <a:buNone/>
              <a:defRPr/>
            </a:pPr>
            <a:r>
              <a:rPr lang="en-US" dirty="0"/>
              <a:t>4</a:t>
            </a:r>
            <a:r>
              <a:rPr lang="en-US" dirty="0" smtClean="0"/>
              <a:t>) Providing children with disabilities an equal</a:t>
            </a:r>
          </a:p>
          <a:p>
            <a:pPr eaLnBrk="1" fontAlgn="auto" hangingPunct="1">
              <a:spcAft>
                <a:spcPts val="0"/>
              </a:spcAft>
              <a:buFont typeface="Arial" panose="020B0604020202020204" pitchFamily="34" charset="0"/>
              <a:buNone/>
              <a:defRPr/>
            </a:pPr>
            <a:r>
              <a:rPr lang="en-US" dirty="0" smtClean="0"/>
              <a:t>		opportunity to participate in nonacademic</a:t>
            </a:r>
          </a:p>
          <a:p>
            <a:pPr eaLnBrk="1" fontAlgn="auto" hangingPunct="1">
              <a:spcAft>
                <a:spcPts val="0"/>
              </a:spcAft>
              <a:buFont typeface="Arial" panose="020B0604020202020204" pitchFamily="34" charset="0"/>
              <a:buNone/>
              <a:defRPr/>
            </a:pPr>
            <a:r>
              <a:rPr lang="en-US" dirty="0" smtClean="0"/>
              <a:t>		and extracurricular services and activities</a:t>
            </a:r>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r>
              <a:rPr lang="en-US" b="1" dirty="0" smtClean="0"/>
              <a:t>Claiborne County 504 Coordinator:  Mrs. Denise Howard</a:t>
            </a:r>
            <a:endParaRPr lang="en-US" b="1" dirty="0"/>
          </a:p>
        </p:txBody>
      </p:sp>
    </p:spTree>
    <p:extLst>
      <p:ext uri="{BB962C8B-B14F-4D97-AF65-F5344CB8AC3E}">
        <p14:creationId xmlns:p14="http://schemas.microsoft.com/office/powerpoint/2010/main" val="46063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4800600" cy="1143000"/>
          </a:xfrm>
        </p:spPr>
        <p:txBody>
          <a:bodyPr>
            <a:normAutofit fontScale="90000"/>
          </a:bodyPr>
          <a:lstStyle/>
          <a:p>
            <a:pPr algn="l"/>
            <a:r>
              <a:rPr lang="en-US" dirty="0" smtClean="0"/>
              <a:t>Non-Discrimination</a:t>
            </a:r>
            <a:br>
              <a:rPr lang="en-US" dirty="0" smtClean="0"/>
            </a:br>
            <a:endParaRPr lang="en-US" dirty="0"/>
          </a:p>
        </p:txBody>
      </p:sp>
      <p:sp>
        <p:nvSpPr>
          <p:cNvPr id="3" name="Content Placeholder 2"/>
          <p:cNvSpPr>
            <a:spLocks noGrp="1"/>
          </p:cNvSpPr>
          <p:nvPr>
            <p:ph idx="1"/>
          </p:nvPr>
        </p:nvSpPr>
        <p:spPr>
          <a:xfrm>
            <a:off x="76200" y="2514600"/>
            <a:ext cx="8915400" cy="4267200"/>
          </a:xfrm>
        </p:spPr>
        <p:txBody>
          <a:bodyPr>
            <a:normAutofit fontScale="70000" lnSpcReduction="20000"/>
          </a:bodyPr>
          <a:lstStyle/>
          <a:p>
            <a:pPr marL="137160" indent="0">
              <a:buNone/>
            </a:pPr>
            <a:r>
              <a:rPr lang="en-US" sz="4000" dirty="0" smtClean="0"/>
              <a:t>It is the policy of the Claiborne County School System to maintain a learning and working environment that is free from discrimination/harassment of any type. </a:t>
            </a:r>
            <a:r>
              <a:rPr lang="en-US" sz="4000" dirty="0"/>
              <a:t>Claiborne County Schools </a:t>
            </a:r>
            <a:r>
              <a:rPr lang="en-US" sz="4000" dirty="0" smtClean="0"/>
              <a:t>prohibits discrimination  on </a:t>
            </a:r>
            <a:r>
              <a:rPr lang="en-US" sz="4000" dirty="0"/>
              <a:t>the basis of race, sex, color, religion, age, veteran status or disability in provision of education programs and services or employment opportunities and benefits in pursuant to the requirements of Title </a:t>
            </a:r>
            <a:r>
              <a:rPr lang="en-US" sz="4000" dirty="0" smtClean="0"/>
              <a:t>VI </a:t>
            </a:r>
            <a:r>
              <a:rPr lang="en-US" sz="4000" dirty="0"/>
              <a:t>of the Civil Rights Act of 1964, Title IX of the Education Amendments of 1972, Section 504 of the Rehabilitation Act of 1973, the Americans with Disabilities Act of 1990, and other state and federal laws.</a:t>
            </a:r>
          </a:p>
          <a:p>
            <a:pPr marL="137160" indent="0">
              <a:buNone/>
            </a:pPr>
            <a:endParaRPr lang="en-US" sz="40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7625"/>
            <a:ext cx="2342861" cy="2296468"/>
          </a:xfrm>
          <a:prstGeom prst="rect">
            <a:avLst/>
          </a:prstGeom>
        </p:spPr>
      </p:pic>
    </p:spTree>
    <p:extLst>
      <p:ext uri="{BB962C8B-B14F-4D97-AF65-F5344CB8AC3E}">
        <p14:creationId xmlns:p14="http://schemas.microsoft.com/office/powerpoint/2010/main" val="3471099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1066800"/>
            <a:ext cx="3429000" cy="1143000"/>
          </a:xfrm>
        </p:spPr>
        <p:txBody>
          <a:bodyPr>
            <a:normAutofit fontScale="90000"/>
          </a:bodyPr>
          <a:lstStyle/>
          <a:p>
            <a:pPr eaLnBrk="1" hangingPunct="1"/>
            <a:r>
              <a:rPr lang="en-US" altLang="en-US" dirty="0" smtClean="0"/>
              <a:t>Reporting</a:t>
            </a:r>
            <a:br>
              <a:rPr lang="en-US" altLang="en-US" dirty="0" smtClean="0"/>
            </a:br>
            <a:r>
              <a:rPr lang="en-US" altLang="en-US" dirty="0" smtClean="0"/>
              <a:t>Procedures</a:t>
            </a:r>
          </a:p>
        </p:txBody>
      </p:sp>
      <p:sp>
        <p:nvSpPr>
          <p:cNvPr id="44035" name="Content Placeholder 2"/>
          <p:cNvSpPr>
            <a:spLocks noGrp="1"/>
          </p:cNvSpPr>
          <p:nvPr>
            <p:ph idx="1"/>
          </p:nvPr>
        </p:nvSpPr>
        <p:spPr>
          <a:xfrm>
            <a:off x="457200" y="3063240"/>
            <a:ext cx="8229600" cy="3718560"/>
          </a:xfrm>
        </p:spPr>
        <p:txBody>
          <a:bodyPr/>
          <a:lstStyle/>
          <a:p>
            <a:pPr eaLnBrk="1" hangingPunct="1"/>
            <a:r>
              <a:rPr lang="en-US" altLang="en-US" dirty="0" smtClean="0"/>
              <a:t>Any person who believes he/she has been the victim of discrimination/harassment by a school system employee, another adult on school grounds or at school functions, another student, or any third person with knowledge of discrimination/harassment should report the alleged acts immediately to an appropriate school system official as designated by policy.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76200"/>
            <a:ext cx="4876800" cy="2861056"/>
          </a:xfrm>
          <a:prstGeom prst="rect">
            <a:avLst/>
          </a:prstGeom>
        </p:spPr>
      </p:pic>
    </p:spTree>
    <p:extLst>
      <p:ext uri="{BB962C8B-B14F-4D97-AF65-F5344CB8AC3E}">
        <p14:creationId xmlns:p14="http://schemas.microsoft.com/office/powerpoint/2010/main" val="583383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altLang="en-US" smtClean="0"/>
              <a:t>Reporting Procedures - continued</a:t>
            </a:r>
          </a:p>
        </p:txBody>
      </p:sp>
      <p:sp>
        <p:nvSpPr>
          <p:cNvPr id="45059" name="Content Placeholder 2"/>
          <p:cNvSpPr>
            <a:spLocks noGrp="1"/>
          </p:cNvSpPr>
          <p:nvPr>
            <p:ph idx="1"/>
          </p:nvPr>
        </p:nvSpPr>
        <p:spPr/>
        <p:txBody>
          <a:bodyPr/>
          <a:lstStyle/>
          <a:p>
            <a:pPr eaLnBrk="1" hangingPunct="1"/>
            <a:r>
              <a:rPr lang="en-US" altLang="en-US" smtClean="0"/>
              <a:t>The school principal is the person responsible for receiving reports at the school level. The principal notifies the director of schools immediately without screening or investigating the report. A written report is also forwarded to the director. </a:t>
            </a:r>
          </a:p>
          <a:p>
            <a:pPr eaLnBrk="1" hangingPunct="1"/>
            <a:r>
              <a:rPr lang="en-US" altLang="en-US" smtClean="0"/>
              <a:t>If the complaint involves the school principal, the complaint shall be filed directly with the director of schools.</a:t>
            </a:r>
          </a:p>
          <a:p>
            <a:endParaRPr lang="en-US" altLang="en-US" smtClean="0"/>
          </a:p>
        </p:txBody>
      </p:sp>
    </p:spTree>
    <p:extLst>
      <p:ext uri="{BB962C8B-B14F-4D97-AF65-F5344CB8AC3E}">
        <p14:creationId xmlns:p14="http://schemas.microsoft.com/office/powerpoint/2010/main" val="276003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274638"/>
            <a:ext cx="3124200" cy="1782762"/>
          </a:xfrm>
        </p:spPr>
        <p:txBody>
          <a:bodyPr>
            <a:normAutofit fontScale="90000"/>
          </a:bodyPr>
          <a:lstStyle/>
          <a:p>
            <a:r>
              <a:rPr lang="en-US" altLang="en-US" dirty="0" smtClean="0"/>
              <a:t>Reporting </a:t>
            </a:r>
            <a:br>
              <a:rPr lang="en-US" altLang="en-US" dirty="0" smtClean="0"/>
            </a:br>
            <a:r>
              <a:rPr lang="en-US" altLang="en-US" dirty="0" smtClean="0"/>
              <a:t>Procedures</a:t>
            </a:r>
            <a:br>
              <a:rPr lang="en-US" altLang="en-US" dirty="0" smtClean="0"/>
            </a:br>
            <a:r>
              <a:rPr lang="en-US" altLang="en-US" dirty="0" smtClean="0"/>
              <a:t>(cont.)</a:t>
            </a:r>
          </a:p>
        </p:txBody>
      </p:sp>
      <p:sp>
        <p:nvSpPr>
          <p:cNvPr id="46083" name="Content Placeholder 2"/>
          <p:cNvSpPr>
            <a:spLocks noGrp="1"/>
          </p:cNvSpPr>
          <p:nvPr>
            <p:ph idx="1"/>
          </p:nvPr>
        </p:nvSpPr>
        <p:spPr>
          <a:xfrm>
            <a:off x="457200" y="2438400"/>
            <a:ext cx="8229600" cy="4343400"/>
          </a:xfrm>
        </p:spPr>
        <p:txBody>
          <a:bodyPr/>
          <a:lstStyle/>
          <a:p>
            <a:pPr eaLnBrk="1" hangingPunct="1"/>
            <a:r>
              <a:rPr lang="en-US" altLang="en-US" sz="2800" dirty="0" smtClean="0"/>
              <a:t>The Title IX coordinator is to receive complaints of sexual discrimination. </a:t>
            </a:r>
          </a:p>
          <a:p>
            <a:pPr eaLnBrk="1" hangingPunct="1"/>
            <a:r>
              <a:rPr lang="en-US" altLang="en-US" sz="2800" dirty="0" smtClean="0"/>
              <a:t>The pupil personnel supervisor receives the complaints of non-sexual discrimination</a:t>
            </a:r>
          </a:p>
          <a:p>
            <a:pPr eaLnBrk="1" hangingPunct="1"/>
            <a:r>
              <a:rPr lang="en-US" altLang="en-US" sz="2800" dirty="0" smtClean="0"/>
              <a:t>The name of the Title IX coordinators and the Title VI coordinator, including a mailing address and telephone number shall be posted.</a:t>
            </a:r>
          </a:p>
          <a:p>
            <a:pPr eaLnBrk="1" hangingPunct="1"/>
            <a:r>
              <a:rPr lang="en-US" altLang="en-US" sz="2800" dirty="0" smtClean="0"/>
              <a:t>Refer to school board policies 6.304 and 6.305 for additional information</a:t>
            </a:r>
          </a:p>
        </p:txBody>
      </p:sp>
      <p:sp>
        <p:nvSpPr>
          <p:cNvPr id="2" name="TextBox 1"/>
          <p:cNvSpPr txBox="1"/>
          <p:nvPr/>
        </p:nvSpPr>
        <p:spPr>
          <a:xfrm>
            <a:off x="4953000" y="76200"/>
            <a:ext cx="4114800" cy="1938992"/>
          </a:xfrm>
          <a:prstGeom prst="rect">
            <a:avLst/>
          </a:prstGeom>
          <a:noFill/>
          <a:ln w="76200">
            <a:solidFill>
              <a:srgbClr val="FF0000"/>
            </a:solidFill>
          </a:ln>
        </p:spPr>
        <p:txBody>
          <a:bodyPr wrap="square" rtlCol="0">
            <a:spAutoFit/>
          </a:bodyPr>
          <a:lstStyle/>
          <a:p>
            <a:r>
              <a:rPr lang="en-US" sz="2400" b="1" dirty="0" smtClean="0"/>
              <a:t>Denise Howard, Claiborne County 504 Coordinator</a:t>
            </a:r>
          </a:p>
          <a:p>
            <a:r>
              <a:rPr lang="en-US" sz="2400" b="1" dirty="0" smtClean="0"/>
              <a:t>P.O. Box 179</a:t>
            </a:r>
          </a:p>
          <a:p>
            <a:r>
              <a:rPr lang="en-US" sz="2400" b="1" dirty="0" smtClean="0"/>
              <a:t>Tazewell, TN  37879</a:t>
            </a:r>
          </a:p>
          <a:p>
            <a:r>
              <a:rPr lang="en-US" sz="2400" b="1" dirty="0" smtClean="0"/>
              <a:t>(423)  626-3543</a:t>
            </a:r>
          </a:p>
        </p:txBody>
      </p:sp>
    </p:spTree>
    <p:extLst>
      <p:ext uri="{BB962C8B-B14F-4D97-AF65-F5344CB8AC3E}">
        <p14:creationId xmlns:p14="http://schemas.microsoft.com/office/powerpoint/2010/main" val="2964971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743200"/>
          </a:xfrm>
        </p:spPr>
        <p:txBody>
          <a:bodyPr>
            <a:noAutofit/>
          </a:bodyPr>
          <a:lstStyle/>
          <a:p>
            <a:pPr algn="ctr">
              <a:buNone/>
            </a:pPr>
            <a:r>
              <a:rPr lang="en-US" sz="2800" b="1" dirty="0" smtClean="0"/>
              <a:t>Best Practices </a:t>
            </a:r>
          </a:p>
          <a:p>
            <a:pPr algn="ctr">
              <a:buNone/>
            </a:pPr>
            <a:r>
              <a:rPr lang="en-US" sz="2800" b="1" dirty="0" smtClean="0"/>
              <a:t>in </a:t>
            </a:r>
          </a:p>
          <a:p>
            <a:pPr algn="ctr">
              <a:buNone/>
            </a:pPr>
            <a:r>
              <a:rPr lang="en-US" sz="2800" b="1" dirty="0" smtClean="0"/>
              <a:t>Bullying Prevention </a:t>
            </a:r>
          </a:p>
          <a:p>
            <a:pPr algn="ctr">
              <a:buNone/>
            </a:pPr>
            <a:r>
              <a:rPr lang="en-US" sz="2800" b="1" dirty="0" smtClean="0"/>
              <a:t>in </a:t>
            </a:r>
          </a:p>
          <a:p>
            <a:pPr algn="ctr">
              <a:buNone/>
            </a:pPr>
            <a:r>
              <a:rPr lang="en-US" sz="2800" b="1" dirty="0" smtClean="0"/>
              <a:t>Tennessee</a:t>
            </a:r>
            <a:endParaRPr lang="en-US" sz="2800" b="1" dirty="0"/>
          </a:p>
        </p:txBody>
      </p:sp>
      <p:pic>
        <p:nvPicPr>
          <p:cNvPr id="4" name="Picture 2" descr="B3"/>
          <p:cNvPicPr>
            <a:picLocks noChangeAspect="1" noChangeArrowheads="1"/>
          </p:cNvPicPr>
          <p:nvPr/>
        </p:nvPicPr>
        <p:blipFill>
          <a:blip r:embed="rId2" cstate="print"/>
          <a:srcRect/>
          <a:stretch>
            <a:fillRect/>
          </a:stretch>
        </p:blipFill>
        <p:spPr bwMode="auto">
          <a:xfrm>
            <a:off x="2819400" y="1229226"/>
            <a:ext cx="3352800" cy="2580774"/>
          </a:xfrm>
          <a:prstGeom prst="rect">
            <a:avLst/>
          </a:prstGeom>
          <a:noFill/>
          <a:ln w="9525">
            <a:noFill/>
            <a:miter lim="800000"/>
            <a:headEnd/>
            <a:tailEnd/>
          </a:ln>
        </p:spPr>
      </p:pic>
      <p:sp>
        <p:nvSpPr>
          <p:cNvPr id="5" name="Title 4"/>
          <p:cNvSpPr>
            <a:spLocks noGrp="1"/>
          </p:cNvSpPr>
          <p:nvPr>
            <p:ph type="title"/>
          </p:nvPr>
        </p:nvSpPr>
        <p:spPr>
          <a:xfrm>
            <a:off x="304800" y="177800"/>
            <a:ext cx="8636000" cy="838200"/>
          </a:xfrm>
        </p:spPr>
        <p:txBody>
          <a:bodyPr>
            <a:normAutofit fontScale="90000"/>
          </a:bodyPr>
          <a:lstStyle/>
          <a:p>
            <a:r>
              <a:rPr lang="en-US" dirty="0" smtClean="0"/>
              <a:t>Bullying: It’s Everyone’s Business</a:t>
            </a:r>
            <a:endParaRPr lang="en-US" dirty="0"/>
          </a:p>
        </p:txBody>
      </p:sp>
    </p:spTree>
    <p:extLst>
      <p:ext uri="{BB962C8B-B14F-4D97-AF65-F5344CB8AC3E}">
        <p14:creationId xmlns:p14="http://schemas.microsoft.com/office/powerpoint/2010/main" val="339135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40600" cy="1143000"/>
          </a:xfrm>
        </p:spPr>
        <p:txBody>
          <a:bodyPr>
            <a:normAutofit fontScale="90000"/>
          </a:bodyPr>
          <a:lstStyle/>
          <a:p>
            <a:pPr algn="l"/>
            <a:r>
              <a:rPr lang="en-US" dirty="0" smtClean="0"/>
              <a:t>Tennessee Code Annotated </a:t>
            </a:r>
            <a:br>
              <a:rPr lang="en-US" dirty="0" smtClean="0"/>
            </a:br>
            <a:r>
              <a:rPr lang="en-US" dirty="0" smtClean="0"/>
              <a:t> 49-6-1015</a:t>
            </a:r>
            <a:endParaRPr lang="en-US" dirty="0"/>
          </a:p>
        </p:txBody>
      </p:sp>
      <p:pic>
        <p:nvPicPr>
          <p:cNvPr id="19458" name="Picture 2" descr="C:\Documents and Settings\Rhonda England\Local Settings\Temporary Internet Files\Content.IE5\0HQHO5IR\MC900016561[1].wmf"/>
          <p:cNvPicPr>
            <a:picLocks noChangeAspect="1" noChangeArrowheads="1"/>
          </p:cNvPicPr>
          <p:nvPr/>
        </p:nvPicPr>
        <p:blipFill>
          <a:blip r:embed="rId2" cstate="print"/>
          <a:srcRect/>
          <a:stretch>
            <a:fillRect/>
          </a:stretch>
        </p:blipFill>
        <p:spPr bwMode="auto">
          <a:xfrm>
            <a:off x="7086600" y="76200"/>
            <a:ext cx="1981200" cy="1728952"/>
          </a:xfrm>
          <a:prstGeom prst="rect">
            <a:avLst/>
          </a:prstGeom>
          <a:noFill/>
        </p:spPr>
      </p:pic>
      <p:sp>
        <p:nvSpPr>
          <p:cNvPr id="19459" name="Rectangle 3"/>
          <p:cNvSpPr>
            <a:spLocks noChangeArrowheads="1"/>
          </p:cNvSpPr>
          <p:nvPr/>
        </p:nvSpPr>
        <p:spPr bwMode="auto">
          <a:xfrm>
            <a:off x="152400" y="1595021"/>
            <a:ext cx="89789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effectLst/>
                <a:latin typeface="Times New Roman" pitchFamily="18" charset="0"/>
                <a:cs typeface="Times New Roman" pitchFamily="18" charset="0"/>
              </a:rPr>
              <a:t>Definition of “harassment, intimidation, or bullying” - </a:t>
            </a:r>
            <a:r>
              <a:rPr kumimoji="0" lang="en-US" sz="2800" b="0" i="0" u="none" strike="noStrike" cap="none" normalizeH="0" baseline="0" dirty="0" smtClean="0">
                <a:ln>
                  <a:noFill/>
                </a:ln>
                <a:effectLst/>
                <a:latin typeface="Times New Roman" pitchFamily="18" charset="0"/>
                <a:cs typeface="Times New Roman" pitchFamily="18" charset="0"/>
              </a:rPr>
              <a:t>Any act that substantially interferes with a student’s educational benefits, opportunities or performance, that takes place on school grounds, at any school-sponsored activity, on school-provided transportation, or at any official school bus stop, and that has the effect of: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Physically harming a student or damaging a student</a:t>
            </a:r>
            <a:r>
              <a:rPr kumimoji="0" lang="en-US" sz="2800" b="0" i="0" u="none" strike="noStrike" cap="none" normalizeH="0" baseline="0" dirty="0" smtClean="0">
                <a:ln>
                  <a:noFill/>
                </a:ln>
                <a:effectLst/>
                <a:latin typeface="Calibri"/>
                <a:ea typeface="Calibri" pitchFamily="34" charset="0"/>
                <a:cs typeface="Times New Roman" pitchFamily="18" charset="0"/>
              </a:rPr>
              <a:t>’</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s </a:t>
            </a:r>
            <a:r>
              <a:rPr lang="en-US" sz="2800" dirty="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dirty="0">
                <a:ln>
                  <a:noFill/>
                </a:ln>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property;</a:t>
            </a:r>
            <a:endParaRPr kumimoji="0" lang="en-US" sz="28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Knowingly placing a student in reasonable fear of 	physical </a:t>
            </a:r>
          </a:p>
          <a:p>
            <a:pPr marL="0" marR="0" lvl="0" indent="0" algn="l" defTabSz="914400" rtl="0" eaLnBrk="0" fontAlgn="base" latinLnBrk="0" hangingPunct="0">
              <a:lnSpc>
                <a:spcPct val="100000"/>
              </a:lnSpc>
              <a:spcBef>
                <a:spcPct val="0"/>
              </a:spcBef>
              <a:spcAft>
                <a:spcPct val="0"/>
              </a:spcAft>
              <a:buClrTx/>
              <a:buSzTx/>
              <a:tabLst/>
            </a:pPr>
            <a:r>
              <a:rPr lang="en-US" sz="2800" dirty="0">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 harm to the student or damage to the 	student</a:t>
            </a:r>
            <a:r>
              <a:rPr kumimoji="0" lang="en-US" sz="2800" b="0" i="0" u="none" strike="noStrike" cap="none" normalizeH="0" baseline="0" dirty="0" smtClean="0">
                <a:ln>
                  <a:noFill/>
                </a:ln>
                <a:effectLst/>
                <a:latin typeface="Calibri"/>
                <a:ea typeface="Calibri" pitchFamily="34" charset="0"/>
                <a:cs typeface="Times New Roman" pitchFamily="18" charset="0"/>
              </a:rPr>
              <a:t>’</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s property; or</a:t>
            </a:r>
            <a:endParaRPr kumimoji="0" lang="en-US" sz="28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Creating a hostile educational environment.</a:t>
            </a:r>
            <a:endParaRPr kumimoji="0" lang="en-US" sz="28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279222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
            <a:ext cx="4229100" cy="1143000"/>
          </a:xfrm>
        </p:spPr>
        <p:txBody>
          <a:bodyPr/>
          <a:lstStyle/>
          <a:p>
            <a:r>
              <a:rPr lang="en-US" dirty="0" smtClean="0"/>
              <a:t>Bullying……</a:t>
            </a:r>
            <a:endParaRPr lang="en-US" dirty="0"/>
          </a:p>
        </p:txBody>
      </p:sp>
      <p:sp>
        <p:nvSpPr>
          <p:cNvPr id="17409" name="Rectangle 1"/>
          <p:cNvSpPr>
            <a:spLocks noChangeArrowheads="1"/>
          </p:cNvSpPr>
          <p:nvPr/>
        </p:nvSpPr>
        <p:spPr bwMode="auto">
          <a:xfrm>
            <a:off x="114300" y="1102787"/>
            <a:ext cx="8851900" cy="517064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Baskerville Old Face" pitchFamily="18" charset="0"/>
              </a:rPr>
              <a:t>is when someone repeatedly and on purpose says or does mean or hurtful things to another person who has a hard time defending him or herself. Bullying: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effectLst/>
                <a:latin typeface="Baskerville Old Face" pitchFamily="18" charset="0"/>
              </a:rPr>
              <a:t>Is aggressive behavior that intends to cause harm or distress.</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effectLst/>
                <a:latin typeface="Baskerville Old Face" pitchFamily="18" charset="0"/>
              </a:rPr>
              <a:t>Is usually repeated over time.</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effectLst/>
                <a:latin typeface="Baskerville Old Face" pitchFamily="18" charset="0"/>
              </a:rPr>
              <a:t>Occurs in a relationship where there is an imbalance of power or  </a:t>
            </a:r>
          </a:p>
          <a:p>
            <a:pPr marL="0" marR="0" lvl="0" indent="0" algn="l" defTabSz="914400" rtl="0" eaLnBrk="0" fontAlgn="base" latinLnBrk="0" hangingPunct="0">
              <a:lnSpc>
                <a:spcPct val="100000"/>
              </a:lnSpc>
              <a:spcBef>
                <a:spcPct val="0"/>
              </a:spcBef>
              <a:spcAft>
                <a:spcPct val="0"/>
              </a:spcAft>
              <a:buClrTx/>
              <a:buSzTx/>
              <a:tabLst/>
            </a:pPr>
            <a:r>
              <a:rPr lang="en-US" sz="2400" b="1" dirty="0">
                <a:latin typeface="Baskerville Old Face" pitchFamily="18" charset="0"/>
              </a:rPr>
              <a:t> </a:t>
            </a:r>
            <a:r>
              <a:rPr lang="en-US" sz="2400" b="1" dirty="0" smtClean="0">
                <a:latin typeface="Baskerville Old Face" pitchFamily="18" charset="0"/>
              </a:rPr>
              <a:t> </a:t>
            </a:r>
            <a:r>
              <a:rPr kumimoji="0" lang="en-US" sz="2400" b="1" i="0" u="none" strike="noStrike" cap="none" normalizeH="0" baseline="0" dirty="0" smtClean="0">
                <a:ln>
                  <a:noFill/>
                </a:ln>
                <a:effectLst/>
                <a:latin typeface="Baskerville Old Face" pitchFamily="18" charset="0"/>
              </a:rPr>
              <a:t>strength.</a:t>
            </a:r>
          </a:p>
          <a:p>
            <a:pPr marL="0" marR="0" lvl="0" indent="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effectLst/>
                <a:latin typeface="Baskerville Old Face" pitchFamily="18" charset="0"/>
              </a:rPr>
              <a:t>May include acts carried out by use of a computer, cell phone, or </a:t>
            </a:r>
          </a:p>
          <a:p>
            <a:pPr marL="0" marR="0" lvl="0" indent="0" algn="l" defTabSz="914400" rtl="0" eaLnBrk="0" fontAlgn="base" latinLnBrk="0" hangingPunct="0">
              <a:lnSpc>
                <a:spcPct val="100000"/>
              </a:lnSpc>
              <a:spcBef>
                <a:spcPct val="0"/>
              </a:spcBef>
              <a:spcAft>
                <a:spcPct val="0"/>
              </a:spcAft>
              <a:buClrTx/>
              <a:buSzTx/>
              <a:tabLst/>
            </a:pPr>
            <a:r>
              <a:rPr lang="en-US" sz="2400" b="1" dirty="0">
                <a:latin typeface="Baskerville Old Face" pitchFamily="18" charset="0"/>
              </a:rPr>
              <a:t> </a:t>
            </a:r>
            <a:r>
              <a:rPr lang="en-US" sz="2400" b="1" dirty="0" smtClean="0">
                <a:latin typeface="Baskerville Old Face" pitchFamily="18" charset="0"/>
              </a:rPr>
              <a:t> </a:t>
            </a:r>
            <a:r>
              <a:rPr kumimoji="0" lang="en-US" sz="2400" b="1" i="0" u="none" strike="noStrike" cap="none" normalizeH="0" baseline="0" dirty="0" smtClean="0">
                <a:ln>
                  <a:noFill/>
                </a:ln>
                <a:effectLst/>
                <a:latin typeface="Baskerville Old Face" pitchFamily="18" charset="0"/>
              </a:rPr>
              <a:t>other electronic means.</a:t>
            </a:r>
            <a:endParaRPr kumimoji="0" lang="en-US" sz="24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6"/>
              </a:solidFill>
              <a:effectLst/>
              <a:latin typeface="Arial" pitchFamily="34" charset="0"/>
            </a:endParaRPr>
          </a:p>
        </p:txBody>
      </p:sp>
    </p:spTree>
    <p:extLst>
      <p:ext uri="{BB962C8B-B14F-4D97-AF65-F5344CB8AC3E}">
        <p14:creationId xmlns:p14="http://schemas.microsoft.com/office/powerpoint/2010/main" val="89387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pPr eaLnBrk="1" hangingPunct="1"/>
            <a:r>
              <a:rPr lang="en-US" altLang="en-US" dirty="0" smtClean="0">
                <a:latin typeface="Arial Unicode MS" panose="020B0604020202020204" pitchFamily="34" charset="-128"/>
              </a:rPr>
              <a:t>Bullying Can Take Many Forms</a:t>
            </a:r>
            <a:endParaRPr lang="en-US" altLang="en-US" dirty="0" smtClean="0"/>
          </a:p>
        </p:txBody>
      </p:sp>
      <p:sp>
        <p:nvSpPr>
          <p:cNvPr id="3" name="Content Placeholder 2"/>
          <p:cNvSpPr>
            <a:spLocks noGrp="1"/>
          </p:cNvSpPr>
          <p:nvPr>
            <p:ph idx="1"/>
          </p:nvPr>
        </p:nvSpPr>
        <p:spPr>
          <a:xfrm>
            <a:off x="152400" y="990600"/>
            <a:ext cx="8839200" cy="5867400"/>
          </a:xfrm>
        </p:spPr>
        <p:txBody>
          <a:bodyPr rtlCol="0">
            <a:normAutofit fontScale="85000" lnSpcReduction="10000"/>
          </a:bodyPr>
          <a:lstStyle/>
          <a:p>
            <a:pPr eaLnBrk="1" fontAlgn="auto" hangingPunct="1">
              <a:lnSpc>
                <a:spcPct val="90000"/>
              </a:lnSpc>
              <a:spcAft>
                <a:spcPts val="0"/>
              </a:spcAft>
              <a:defRPr/>
            </a:pPr>
            <a:r>
              <a:rPr lang="en-US" dirty="0" smtClean="0">
                <a:solidFill>
                  <a:srgbClr val="FFFFFF"/>
                </a:solidFill>
              </a:rPr>
              <a:t>Physical Violence/Aggression</a:t>
            </a:r>
          </a:p>
          <a:p>
            <a:pPr lvl="1">
              <a:lnSpc>
                <a:spcPct val="90000"/>
              </a:lnSpc>
              <a:defRPr/>
            </a:pPr>
            <a:r>
              <a:rPr lang="en-US" dirty="0" smtClean="0">
                <a:solidFill>
                  <a:srgbClr val="FFFFFF"/>
                </a:solidFill>
              </a:rPr>
              <a:t>Examples:  hitting, kicking, destroying property</a:t>
            </a:r>
          </a:p>
          <a:p>
            <a:pPr eaLnBrk="1" fontAlgn="auto" hangingPunct="1">
              <a:lnSpc>
                <a:spcPct val="90000"/>
              </a:lnSpc>
              <a:spcAft>
                <a:spcPts val="0"/>
              </a:spcAft>
              <a:defRPr/>
            </a:pPr>
            <a:r>
              <a:rPr lang="en-US" dirty="0" smtClean="0"/>
              <a:t>Verbal Aggression</a:t>
            </a:r>
          </a:p>
          <a:p>
            <a:pPr lvl="1">
              <a:lnSpc>
                <a:spcPct val="90000"/>
              </a:lnSpc>
              <a:defRPr/>
            </a:pPr>
            <a:r>
              <a:rPr lang="en-US" dirty="0" smtClean="0"/>
              <a:t>Examples:  taunts, teasing, name-calling, and put-downs</a:t>
            </a:r>
          </a:p>
          <a:p>
            <a:pPr eaLnBrk="1" fontAlgn="auto" hangingPunct="1">
              <a:lnSpc>
                <a:spcPct val="90000"/>
              </a:lnSpc>
              <a:spcAft>
                <a:spcPts val="0"/>
              </a:spcAft>
              <a:defRPr/>
            </a:pPr>
            <a:r>
              <a:rPr lang="en-US" dirty="0" smtClean="0"/>
              <a:t>Intimidation</a:t>
            </a:r>
          </a:p>
          <a:p>
            <a:pPr lvl="1">
              <a:lnSpc>
                <a:spcPct val="90000"/>
              </a:lnSpc>
              <a:defRPr/>
            </a:pPr>
            <a:r>
              <a:rPr lang="en-US" dirty="0" smtClean="0"/>
              <a:t>Examples:  threats, a dirty trick, taking possession of property, extortion or stealing money</a:t>
            </a:r>
          </a:p>
          <a:p>
            <a:pPr eaLnBrk="1" fontAlgn="auto" hangingPunct="1">
              <a:lnSpc>
                <a:spcPct val="90000"/>
              </a:lnSpc>
              <a:spcAft>
                <a:spcPts val="0"/>
              </a:spcAft>
              <a:defRPr/>
            </a:pPr>
            <a:r>
              <a:rPr lang="en-US" dirty="0" smtClean="0"/>
              <a:t>Written Aggression</a:t>
            </a:r>
          </a:p>
          <a:p>
            <a:pPr lvl="1">
              <a:lnSpc>
                <a:spcPct val="90000"/>
              </a:lnSpc>
              <a:defRPr/>
            </a:pPr>
            <a:r>
              <a:rPr lang="en-US" dirty="0" smtClean="0"/>
              <a:t>Examples:  note writing, graffiti (drawing pictures about someone) </a:t>
            </a:r>
          </a:p>
          <a:p>
            <a:pPr eaLnBrk="1" fontAlgn="auto" hangingPunct="1">
              <a:lnSpc>
                <a:spcPct val="90000"/>
              </a:lnSpc>
              <a:spcAft>
                <a:spcPts val="0"/>
              </a:spcAft>
              <a:defRPr/>
            </a:pPr>
            <a:r>
              <a:rPr lang="en-US" dirty="0" smtClean="0"/>
              <a:t>Social Alienation/Aggression</a:t>
            </a:r>
          </a:p>
          <a:p>
            <a:pPr lvl="1">
              <a:lnSpc>
                <a:spcPct val="90000"/>
              </a:lnSpc>
              <a:defRPr/>
            </a:pPr>
            <a:r>
              <a:rPr lang="en-US" dirty="0" smtClean="0"/>
              <a:t>Examples: spreading rumors, excluding from group,  silent treatment </a:t>
            </a:r>
          </a:p>
          <a:p>
            <a:pPr eaLnBrk="1" fontAlgn="auto" hangingPunct="1">
              <a:lnSpc>
                <a:spcPct val="90000"/>
              </a:lnSpc>
              <a:spcAft>
                <a:spcPts val="0"/>
              </a:spcAft>
              <a:defRPr/>
            </a:pPr>
            <a:r>
              <a:rPr lang="en-US" dirty="0" smtClean="0"/>
              <a:t>Racial and Ethnic Harassment</a:t>
            </a:r>
          </a:p>
          <a:p>
            <a:pPr lvl="1">
              <a:lnSpc>
                <a:spcPct val="90000"/>
              </a:lnSpc>
              <a:defRPr/>
            </a:pPr>
            <a:r>
              <a:rPr lang="en-US" dirty="0" smtClean="0"/>
              <a:t>Comments </a:t>
            </a:r>
            <a:r>
              <a:rPr lang="en-US" dirty="0"/>
              <a:t>or actions containing racial or ethnic content which are unwelcome and make the victim uncomfortable. Examples: ethnic jokes, racial name calling, racial </a:t>
            </a:r>
            <a:r>
              <a:rPr lang="en-US" dirty="0" smtClean="0"/>
              <a:t>slurs</a:t>
            </a:r>
          </a:p>
          <a:p>
            <a:pPr eaLnBrk="1" fontAlgn="auto" hangingPunct="1">
              <a:lnSpc>
                <a:spcPct val="90000"/>
              </a:lnSpc>
              <a:spcAft>
                <a:spcPts val="0"/>
              </a:spcAft>
              <a:defRPr/>
            </a:pPr>
            <a:r>
              <a:rPr lang="en-US" dirty="0" smtClean="0"/>
              <a:t>Sexual Harassment</a:t>
            </a:r>
          </a:p>
          <a:p>
            <a:pPr eaLnBrk="1" fontAlgn="auto" hangingPunct="1">
              <a:lnSpc>
                <a:spcPct val="90000"/>
              </a:lnSpc>
              <a:spcAft>
                <a:spcPts val="0"/>
              </a:spcAft>
              <a:defRPr/>
            </a:pPr>
            <a:r>
              <a:rPr lang="en-US" dirty="0" smtClean="0"/>
              <a:t>Harassment via technology (email, text messaging, etc.)</a:t>
            </a:r>
          </a:p>
          <a:p>
            <a:pPr eaLnBrk="1" fontAlgn="auto" hangingPunct="1">
              <a:spcAft>
                <a:spcPts val="0"/>
              </a:spcAft>
              <a:buFont typeface="Arial" panose="020B0604020202020204" pitchFamily="34" charset="0"/>
              <a:buNone/>
              <a:defRPr/>
            </a:pPr>
            <a:endParaRPr lang="en-US" dirty="0"/>
          </a:p>
        </p:txBody>
      </p:sp>
    </p:spTree>
    <p:extLst>
      <p:ext uri="{BB962C8B-B14F-4D97-AF65-F5344CB8AC3E}">
        <p14:creationId xmlns:p14="http://schemas.microsoft.com/office/powerpoint/2010/main" val="2841299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4648200" cy="1143000"/>
          </a:xfrm>
        </p:spPr>
        <p:txBody>
          <a:bodyPr>
            <a:normAutofit fontScale="90000"/>
          </a:bodyPr>
          <a:lstStyle/>
          <a:p>
            <a:r>
              <a:rPr lang="en-US" dirty="0" smtClean="0"/>
              <a:t>Gender Differences</a:t>
            </a:r>
            <a:br>
              <a:rPr lang="en-US" dirty="0" smtClean="0"/>
            </a:br>
            <a:r>
              <a:rPr lang="en-US" dirty="0" smtClean="0"/>
              <a:t>in Bullying</a:t>
            </a:r>
            <a:endParaRPr lang="en-US" dirty="0"/>
          </a:p>
        </p:txBody>
      </p:sp>
      <p:sp>
        <p:nvSpPr>
          <p:cNvPr id="3" name="Content Placeholder 2"/>
          <p:cNvSpPr>
            <a:spLocks noGrp="1"/>
          </p:cNvSpPr>
          <p:nvPr>
            <p:ph idx="1"/>
          </p:nvPr>
        </p:nvSpPr>
        <p:spPr>
          <a:xfrm>
            <a:off x="457200" y="2438400"/>
            <a:ext cx="8229600" cy="4404360"/>
          </a:xfrm>
        </p:spPr>
        <p:txBody>
          <a:bodyPr/>
          <a:lstStyle/>
          <a:p>
            <a:r>
              <a:rPr lang="en-US" b="1" dirty="0" smtClean="0"/>
              <a:t>Boys tend to bully with direct bullying or physical or verbal aggression.</a:t>
            </a:r>
          </a:p>
          <a:p>
            <a:r>
              <a:rPr lang="en-US" b="1" dirty="0" smtClean="0"/>
              <a:t>Girls tend to bully with indirect means such as social aggression.</a:t>
            </a:r>
          </a:p>
          <a:p>
            <a:r>
              <a:rPr lang="en-US" b="1" dirty="0" smtClean="0"/>
              <a:t>Boys who bully tend to be 1 to 2 years older than their victims. Their victims can be either boys or girls.</a:t>
            </a:r>
          </a:p>
          <a:p>
            <a:r>
              <a:rPr lang="en-US" b="1" dirty="0" smtClean="0"/>
              <a:t>Girl bullies tend to target other girls who are the same age to be their victims.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14300"/>
            <a:ext cx="2438400" cy="2438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Gender Differences in Bullying (cont.)</a:t>
            </a:r>
            <a:endParaRPr lang="en-US" dirty="0"/>
          </a:p>
        </p:txBody>
      </p:sp>
      <p:sp>
        <p:nvSpPr>
          <p:cNvPr id="3" name="Content Placeholder 2"/>
          <p:cNvSpPr>
            <a:spLocks noGrp="1"/>
          </p:cNvSpPr>
          <p:nvPr>
            <p:ph idx="1"/>
          </p:nvPr>
        </p:nvSpPr>
        <p:spPr>
          <a:xfrm>
            <a:off x="304800" y="1295400"/>
            <a:ext cx="8534400" cy="4175760"/>
          </a:xfrm>
        </p:spPr>
        <p:txBody>
          <a:bodyPr/>
          <a:lstStyle/>
          <a:p>
            <a:r>
              <a:rPr lang="en-US" b="1" dirty="0" smtClean="0"/>
              <a:t>Girls are more likely to be bullied by a group.</a:t>
            </a:r>
          </a:p>
          <a:p>
            <a:r>
              <a:rPr lang="en-US" b="1" dirty="0" smtClean="0"/>
              <a:t>Girls are more likely to involve both boys and girls in their bullying pursuits against a victim.</a:t>
            </a:r>
          </a:p>
          <a:p>
            <a:r>
              <a:rPr lang="en-US" b="1" dirty="0" smtClean="0"/>
              <a:t>Boys identify their behaviors as bullying more often than girls.</a:t>
            </a:r>
            <a:endParaRPr lang="en-US" b="1" dirty="0"/>
          </a:p>
        </p:txBody>
      </p:sp>
      <p:pic>
        <p:nvPicPr>
          <p:cNvPr id="4" name="Picture 4" descr="C:\Documents and Settings\Rhonda England\Local Settings\Temporary Internet Files\Content.IE5\0HQHO5IR\MP900448468[1].jpg"/>
          <p:cNvPicPr>
            <a:picLocks noChangeAspect="1" noChangeArrowheads="1"/>
          </p:cNvPicPr>
          <p:nvPr/>
        </p:nvPicPr>
        <p:blipFill>
          <a:blip r:embed="rId2" cstate="print"/>
          <a:srcRect/>
          <a:stretch>
            <a:fillRect/>
          </a:stretch>
        </p:blipFill>
        <p:spPr bwMode="auto">
          <a:xfrm>
            <a:off x="5334000" y="3595309"/>
            <a:ext cx="3733800" cy="318649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4191000" cy="1143000"/>
          </a:xfrm>
        </p:spPr>
        <p:txBody>
          <a:bodyPr>
            <a:normAutofit fontScale="90000"/>
          </a:bodyPr>
          <a:lstStyle/>
          <a:p>
            <a:r>
              <a:rPr lang="en-US" dirty="0" smtClean="0"/>
              <a:t>Group</a:t>
            </a:r>
            <a:br>
              <a:rPr lang="en-US" dirty="0" smtClean="0"/>
            </a:br>
            <a:r>
              <a:rPr lang="en-US" dirty="0" smtClean="0"/>
              <a:t>Bullying…</a:t>
            </a:r>
            <a:endParaRPr lang="en-US" dirty="0"/>
          </a:p>
        </p:txBody>
      </p:sp>
      <p:sp>
        <p:nvSpPr>
          <p:cNvPr id="3" name="Content Placeholder 2"/>
          <p:cNvSpPr>
            <a:spLocks noGrp="1"/>
          </p:cNvSpPr>
          <p:nvPr>
            <p:ph idx="1"/>
          </p:nvPr>
        </p:nvSpPr>
        <p:spPr>
          <a:xfrm>
            <a:off x="457200" y="2987040"/>
            <a:ext cx="8229600" cy="3870960"/>
          </a:xfrm>
        </p:spPr>
        <p:txBody>
          <a:bodyPr/>
          <a:lstStyle/>
          <a:p>
            <a:r>
              <a:rPr lang="en-US" b="1" dirty="0" smtClean="0"/>
              <a:t>Bullies often have charisma and social power that is appealing to peers.</a:t>
            </a:r>
          </a:p>
          <a:p>
            <a:r>
              <a:rPr lang="en-US" b="1" dirty="0" smtClean="0"/>
              <a:t>If bullies are given a great deal attention, peers are more likely to pattern their behaviors.</a:t>
            </a:r>
          </a:p>
          <a:p>
            <a:r>
              <a:rPr lang="en-US" b="1" dirty="0" smtClean="0"/>
              <a:t>Peers have been found to be involved in 85% of all bullying episodes in one way or another.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982"/>
            <a:ext cx="3683000" cy="2762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4953000" cy="1752600"/>
          </a:xfrm>
        </p:spPr>
        <p:txBody>
          <a:bodyPr>
            <a:normAutofit fontScale="90000"/>
          </a:bodyPr>
          <a:lstStyle/>
          <a:p>
            <a:pPr algn="l"/>
            <a:r>
              <a:rPr lang="en-US" dirty="0" smtClean="0"/>
              <a:t>Claiborne County </a:t>
            </a:r>
            <a:br>
              <a:rPr lang="en-US" dirty="0" smtClean="0"/>
            </a:br>
            <a:r>
              <a:rPr lang="en-US" dirty="0" smtClean="0"/>
              <a:t>Board of Education </a:t>
            </a:r>
            <a:br>
              <a:rPr lang="en-US" dirty="0" smtClean="0"/>
            </a:br>
            <a:r>
              <a:rPr lang="en-US" dirty="0" smtClean="0"/>
              <a:t>Policies</a:t>
            </a:r>
            <a:endParaRPr lang="en-US" dirty="0"/>
          </a:p>
        </p:txBody>
      </p:sp>
      <p:sp>
        <p:nvSpPr>
          <p:cNvPr id="3" name="Content Placeholder 2"/>
          <p:cNvSpPr>
            <a:spLocks noGrp="1"/>
          </p:cNvSpPr>
          <p:nvPr>
            <p:ph idx="1"/>
          </p:nvPr>
        </p:nvSpPr>
        <p:spPr>
          <a:xfrm>
            <a:off x="76200" y="2209800"/>
            <a:ext cx="8915400" cy="4419600"/>
          </a:xfrm>
        </p:spPr>
        <p:txBody>
          <a:bodyPr>
            <a:normAutofit fontScale="77500" lnSpcReduction="20000"/>
          </a:bodyPr>
          <a:lstStyle/>
          <a:p>
            <a:pPr>
              <a:buFont typeface="Wingdings" panose="05000000000000000000" pitchFamily="2" charset="2"/>
              <a:buChar char="Ø"/>
            </a:pPr>
            <a:r>
              <a:rPr lang="en-US" sz="3600" b="1" dirty="0" smtClean="0"/>
              <a:t>5.500 Discrimination/Harassment of Employees</a:t>
            </a:r>
          </a:p>
          <a:p>
            <a:pPr marL="137160" indent="0">
              <a:buNone/>
            </a:pPr>
            <a:r>
              <a:rPr lang="en-US" sz="4000" dirty="0"/>
              <a:t>	</a:t>
            </a:r>
            <a:r>
              <a:rPr lang="en-US" sz="3600" b="1" i="1" dirty="0" smtClean="0"/>
              <a:t>(See Policy Handout)</a:t>
            </a:r>
            <a:endParaRPr lang="en-US" sz="3600" b="1" dirty="0"/>
          </a:p>
          <a:p>
            <a:pPr>
              <a:buFont typeface="Wingdings" panose="05000000000000000000" pitchFamily="2" charset="2"/>
              <a:buChar char="Ø"/>
            </a:pPr>
            <a:r>
              <a:rPr lang="en-US" sz="4000" dirty="0" smtClean="0"/>
              <a:t>6.304 </a:t>
            </a:r>
            <a:r>
              <a:rPr lang="en-US" sz="3600" b="1" dirty="0" smtClean="0"/>
              <a:t>Student </a:t>
            </a:r>
            <a:r>
              <a:rPr lang="en-US" sz="3600" b="1" dirty="0"/>
              <a:t>Discrimination, Harassment, Bullying, Cyber-bullying and </a:t>
            </a:r>
            <a:r>
              <a:rPr lang="en-US" sz="3600" b="1" dirty="0" smtClean="0"/>
              <a:t>Intimidation</a:t>
            </a:r>
          </a:p>
          <a:p>
            <a:pPr marL="137160" indent="0">
              <a:buNone/>
            </a:pPr>
            <a:r>
              <a:rPr lang="en-US" sz="3600" b="1" i="1" dirty="0" smtClean="0"/>
              <a:t>	(See Policy Handout)</a:t>
            </a:r>
            <a:r>
              <a:rPr lang="en-US" sz="3600" b="1" dirty="0" smtClean="0"/>
              <a:t> </a:t>
            </a:r>
          </a:p>
          <a:p>
            <a:pPr marL="137160" indent="0">
              <a:buNone/>
            </a:pPr>
            <a:endParaRPr lang="en-US" sz="3600" b="1" dirty="0" smtClean="0"/>
          </a:p>
          <a:p>
            <a:pPr marL="137160" indent="0">
              <a:buNone/>
            </a:pPr>
            <a:r>
              <a:rPr lang="en-US" sz="3600" b="1" dirty="0" smtClean="0"/>
              <a:t>These policies are in compliance with TSBA policies; state laws: TCA 49-6-3109 and TCA 49-2-120; and federal non-discrimination laws.</a:t>
            </a:r>
            <a:r>
              <a:rPr lang="en-US" sz="3600" dirty="0"/>
              <a:t>	</a:t>
            </a:r>
          </a:p>
          <a:p>
            <a:pPr>
              <a:buFont typeface="Wingdings" panose="05000000000000000000" pitchFamily="2" charset="2"/>
              <a:buChar char="Ø"/>
            </a:pPr>
            <a:endParaRPr lang="en-US" sz="4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893" y="63126"/>
            <a:ext cx="2773907" cy="1841874"/>
          </a:xfrm>
          <a:prstGeom prst="rect">
            <a:avLst/>
          </a:prstGeom>
        </p:spPr>
      </p:pic>
    </p:spTree>
    <p:extLst>
      <p:ext uri="{BB962C8B-B14F-4D97-AF65-F5344CB8AC3E}">
        <p14:creationId xmlns:p14="http://schemas.microsoft.com/office/powerpoint/2010/main" val="1785948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3238"/>
            <a:ext cx="3505200" cy="1858962"/>
          </a:xfrm>
        </p:spPr>
        <p:txBody>
          <a:bodyPr>
            <a:normAutofit fontScale="90000"/>
          </a:bodyPr>
          <a:lstStyle/>
          <a:p>
            <a:r>
              <a:rPr lang="en-US" dirty="0" smtClean="0"/>
              <a:t>Group</a:t>
            </a:r>
            <a:br>
              <a:rPr lang="en-US" dirty="0" smtClean="0"/>
            </a:br>
            <a:r>
              <a:rPr lang="en-US" dirty="0" smtClean="0"/>
              <a:t>Bullying</a:t>
            </a:r>
            <a:br>
              <a:rPr lang="en-US" dirty="0" smtClean="0"/>
            </a:br>
            <a:r>
              <a:rPr lang="en-US" dirty="0" smtClean="0"/>
              <a:t>(cont.)…</a:t>
            </a:r>
            <a:endParaRPr lang="en-US" dirty="0"/>
          </a:p>
        </p:txBody>
      </p:sp>
      <p:sp>
        <p:nvSpPr>
          <p:cNvPr id="3" name="Content Placeholder 2"/>
          <p:cNvSpPr>
            <a:spLocks noGrp="1"/>
          </p:cNvSpPr>
          <p:nvPr>
            <p:ph idx="1"/>
          </p:nvPr>
        </p:nvSpPr>
        <p:spPr>
          <a:xfrm>
            <a:off x="457200" y="3352800"/>
            <a:ext cx="8229600" cy="3429000"/>
          </a:xfrm>
        </p:spPr>
        <p:txBody>
          <a:bodyPr/>
          <a:lstStyle/>
          <a:p>
            <a:r>
              <a:rPr lang="en-US" b="1" dirty="0" smtClean="0"/>
              <a:t>No matter what the internal experiences of the bystander are, the bully will experience their attention as a powerful approval that can increase the incidences of bullying.</a:t>
            </a:r>
          </a:p>
          <a:p>
            <a:r>
              <a:rPr lang="en-US" b="1" dirty="0" smtClean="0"/>
              <a:t>Students who are repeatedly exposed to bullying become desensitized.</a:t>
            </a:r>
          </a:p>
          <a:p>
            <a:r>
              <a:rPr lang="en-US" b="1" dirty="0" smtClean="0"/>
              <a:t>Bullies are commonly surrounded by peers.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76199"/>
            <a:ext cx="5603543" cy="288057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Direct Bullying VS Indirect…..</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US" b="1" dirty="0" smtClean="0"/>
              <a:t>Direct bullying:  Face-to-face interactions that include physical attacks or any threatening or intimidating gestures.</a:t>
            </a:r>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r>
              <a:rPr lang="en-US" b="1" dirty="0" smtClean="0"/>
              <a:t>Indirect bullying:  Requires a third party, is often more subtle, and includes social isolation, rumor-spreading, and </a:t>
            </a:r>
            <a:r>
              <a:rPr lang="en-US" b="1" dirty="0" err="1" smtClean="0"/>
              <a:t>scapegoating</a:t>
            </a:r>
            <a:r>
              <a:rPr lang="en-US" b="1" dirty="0" smtClean="0"/>
              <a:t>.</a:t>
            </a:r>
            <a:endParaRPr lang="en-US" b="1" dirty="0"/>
          </a:p>
        </p:txBody>
      </p:sp>
      <p:pic>
        <p:nvPicPr>
          <p:cNvPr id="4" name="Picture 4" descr="bully1.jpg"/>
          <p:cNvPicPr>
            <a:picLocks noChangeAspect="1"/>
          </p:cNvPicPr>
          <p:nvPr/>
        </p:nvPicPr>
        <p:blipFill>
          <a:blip r:embed="rId2" cstate="print"/>
          <a:srcRect/>
          <a:stretch>
            <a:fillRect/>
          </a:stretch>
        </p:blipFill>
        <p:spPr bwMode="auto">
          <a:xfrm>
            <a:off x="2514600" y="2362200"/>
            <a:ext cx="3962400" cy="2971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
            <a:ext cx="8991600" cy="838200"/>
          </a:xfrm>
        </p:spPr>
        <p:txBody>
          <a:bodyPr>
            <a:normAutofit/>
          </a:bodyPr>
          <a:lstStyle/>
          <a:p>
            <a:r>
              <a:rPr lang="en-US" dirty="0" smtClean="0"/>
              <a:t>Tennessee Cyber Bullying Policy</a:t>
            </a:r>
            <a:endParaRPr lang="en-US" dirty="0"/>
          </a:p>
        </p:txBody>
      </p:sp>
      <p:sp>
        <p:nvSpPr>
          <p:cNvPr id="3" name="Content Placeholder 2"/>
          <p:cNvSpPr>
            <a:spLocks noGrp="1"/>
          </p:cNvSpPr>
          <p:nvPr>
            <p:ph idx="1"/>
          </p:nvPr>
        </p:nvSpPr>
        <p:spPr>
          <a:xfrm>
            <a:off x="0" y="1447800"/>
            <a:ext cx="9067800" cy="5410199"/>
          </a:xfrm>
        </p:spPr>
        <p:txBody>
          <a:bodyPr>
            <a:noAutofit/>
          </a:bodyPr>
          <a:lstStyle/>
          <a:p>
            <a:pPr>
              <a:lnSpc>
                <a:spcPct val="120000"/>
              </a:lnSpc>
              <a:buNone/>
            </a:pPr>
            <a:r>
              <a:rPr lang="en-US" b="1" dirty="0" smtClean="0"/>
              <a:t>“Cyber bullying” is defined as the use of information and communication technologies,-such e-mail, cell phone text or picture messages, instant messaging, an defamatory personal websites, social networking sites, and online personal </a:t>
            </a:r>
          </a:p>
          <a:p>
            <a:pPr>
              <a:lnSpc>
                <a:spcPct val="120000"/>
              </a:lnSpc>
              <a:buNone/>
            </a:pPr>
            <a:r>
              <a:rPr lang="en-US" b="1" dirty="0" smtClean="0"/>
              <a:t>	polling sites - to support </a:t>
            </a:r>
          </a:p>
          <a:p>
            <a:pPr>
              <a:lnSpc>
                <a:spcPct val="120000"/>
              </a:lnSpc>
              <a:buNone/>
            </a:pPr>
            <a:r>
              <a:rPr lang="en-US" b="1" dirty="0" smtClean="0"/>
              <a:t>	deliberate, hostile </a:t>
            </a:r>
          </a:p>
          <a:p>
            <a:pPr>
              <a:lnSpc>
                <a:spcPct val="120000"/>
              </a:lnSpc>
              <a:buNone/>
            </a:pPr>
            <a:r>
              <a:rPr lang="en-US" b="1" dirty="0" smtClean="0"/>
              <a:t>	behavior intended to </a:t>
            </a:r>
          </a:p>
          <a:p>
            <a:pPr>
              <a:lnSpc>
                <a:spcPct val="120000"/>
              </a:lnSpc>
              <a:buNone/>
            </a:pPr>
            <a:r>
              <a:rPr lang="en-US" b="1" dirty="0" smtClean="0"/>
              <a:t>	frighten or harm others.</a:t>
            </a:r>
            <a:endParaRPr lang="en-US"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3640" y="4038600"/>
            <a:ext cx="2864160" cy="2730500"/>
          </a:xfrm>
          <a:prstGeom prst="rect">
            <a:avLst/>
          </a:prstGeom>
          <a:noFill/>
        </p:spPr>
      </p:pic>
    </p:spTree>
    <p:extLst>
      <p:ext uri="{BB962C8B-B14F-4D97-AF65-F5344CB8AC3E}">
        <p14:creationId xmlns:p14="http://schemas.microsoft.com/office/powerpoint/2010/main" val="310079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533400"/>
            <a:ext cx="3962400" cy="1143000"/>
          </a:xfrm>
        </p:spPr>
        <p:txBody>
          <a:bodyPr/>
          <a:lstStyle/>
          <a:p>
            <a:pPr eaLnBrk="1" hangingPunct="1"/>
            <a:r>
              <a:rPr lang="en-US" altLang="en-US" b="1" dirty="0" smtClean="0"/>
              <a:t>Cyber Bullying</a:t>
            </a:r>
            <a:endParaRPr lang="en-US" altLang="en-US" dirty="0" smtClean="0"/>
          </a:p>
        </p:txBody>
      </p:sp>
      <p:sp>
        <p:nvSpPr>
          <p:cNvPr id="3" name="Content Placeholder 2"/>
          <p:cNvSpPr>
            <a:spLocks noGrp="1"/>
          </p:cNvSpPr>
          <p:nvPr>
            <p:ph idx="1"/>
          </p:nvPr>
        </p:nvSpPr>
        <p:spPr>
          <a:xfrm>
            <a:off x="457200" y="2514600"/>
            <a:ext cx="8229600" cy="4267200"/>
          </a:xfrm>
        </p:spPr>
        <p:txBody>
          <a:bodyPr rtlCol="0">
            <a:normAutofit lnSpcReduction="10000"/>
          </a:bodyPr>
          <a:lstStyle/>
          <a:p>
            <a:pPr eaLnBrk="1" fontAlgn="auto" hangingPunct="1">
              <a:spcAft>
                <a:spcPts val="0"/>
              </a:spcAft>
              <a:defRPr/>
            </a:pPr>
            <a:r>
              <a:rPr lang="en-US" dirty="0" smtClean="0"/>
              <a:t>Cyber bullying is using the internet and other</a:t>
            </a:r>
          </a:p>
          <a:p>
            <a:pPr eaLnBrk="1" fontAlgn="auto" hangingPunct="1">
              <a:spcAft>
                <a:spcPts val="0"/>
              </a:spcAft>
              <a:buFont typeface="Arial" panose="020B0604020202020204" pitchFamily="34" charset="0"/>
              <a:buNone/>
              <a:defRPr/>
            </a:pPr>
            <a:r>
              <a:rPr lang="en-US" dirty="0" smtClean="0"/>
              <a:t>	technology to bully students.</a:t>
            </a:r>
          </a:p>
          <a:p>
            <a:pPr eaLnBrk="1" fontAlgn="auto" hangingPunct="1">
              <a:spcAft>
                <a:spcPts val="0"/>
              </a:spcAft>
              <a:defRPr/>
            </a:pPr>
            <a:r>
              <a:rPr lang="en-US" dirty="0" smtClean="0"/>
              <a:t>Email, instant messaging, online diaries, picture cell phones, web logs or blogs make it easier and quicker for students to make threats, pass on rumors or ostracize their peers.</a:t>
            </a:r>
          </a:p>
          <a:p>
            <a:pPr eaLnBrk="1" fontAlgn="auto" hangingPunct="1">
              <a:spcAft>
                <a:spcPts val="0"/>
              </a:spcAft>
              <a:defRPr/>
            </a:pPr>
            <a:r>
              <a:rPr lang="en-US" dirty="0" smtClean="0"/>
              <a:t>Cyber bullying is no different than bullying in person. </a:t>
            </a:r>
            <a:r>
              <a:rPr lang="en-US" dirty="0"/>
              <a:t>S</a:t>
            </a:r>
            <a:r>
              <a:rPr lang="en-US" dirty="0" smtClean="0"/>
              <a:t>tudents who are victims still suffer from the same risks as those being bullied in person.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8904"/>
            <a:ext cx="3753395" cy="2445696"/>
          </a:xfrm>
          <a:prstGeom prst="rect">
            <a:avLst/>
          </a:prstGeom>
        </p:spPr>
      </p:pic>
    </p:spTree>
    <p:extLst>
      <p:ext uri="{BB962C8B-B14F-4D97-AF65-F5344CB8AC3E}">
        <p14:creationId xmlns:p14="http://schemas.microsoft.com/office/powerpoint/2010/main" val="1914478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Possible Effects of Cyber Bullying</a:t>
            </a:r>
            <a:endParaRPr lang="en-US" dirty="0"/>
          </a:p>
        </p:txBody>
      </p:sp>
      <p:sp>
        <p:nvSpPr>
          <p:cNvPr id="3" name="Content Placeholder 2"/>
          <p:cNvSpPr>
            <a:spLocks noGrp="1"/>
          </p:cNvSpPr>
          <p:nvPr>
            <p:ph idx="1"/>
          </p:nvPr>
        </p:nvSpPr>
        <p:spPr>
          <a:xfrm>
            <a:off x="279400" y="1435834"/>
            <a:ext cx="4521200" cy="5117365"/>
          </a:xfrm>
        </p:spPr>
        <p:txBody>
          <a:bodyPr>
            <a:normAutofit/>
          </a:bodyPr>
          <a:lstStyle/>
          <a:p>
            <a:pPr>
              <a:buNone/>
            </a:pPr>
            <a:r>
              <a:rPr lang="en-US" sz="3200" b="1" dirty="0" smtClean="0"/>
              <a:t>Many altercations at school begin with comments on social networking sites, text messages, instant messages, and emails sent outside of the school day.</a:t>
            </a:r>
            <a:endParaRPr lang="en-US" sz="3200" b="1" dirty="0"/>
          </a:p>
        </p:txBody>
      </p:sp>
      <p:pic>
        <p:nvPicPr>
          <p:cNvPr id="2050" name="Picture 2" descr="C:\Documents and Settings\Rhonda England\Local Settings\Temporary Internet Files\Content.IE5\QNWT6PGV\MP900433100[1].jpg"/>
          <p:cNvPicPr>
            <a:picLocks noChangeAspect="1" noChangeArrowheads="1"/>
          </p:cNvPicPr>
          <p:nvPr/>
        </p:nvPicPr>
        <p:blipFill>
          <a:blip r:embed="rId2" cstate="print"/>
          <a:srcRect/>
          <a:stretch>
            <a:fillRect/>
          </a:stretch>
        </p:blipFill>
        <p:spPr bwMode="auto">
          <a:xfrm>
            <a:off x="5410200" y="2438400"/>
            <a:ext cx="3733800" cy="3733800"/>
          </a:xfrm>
          <a:prstGeom prst="rect">
            <a:avLst/>
          </a:prstGeom>
          <a:noFill/>
        </p:spPr>
      </p:pic>
      <p:sp>
        <p:nvSpPr>
          <p:cNvPr id="4" name="TextBox 3"/>
          <p:cNvSpPr txBox="1"/>
          <p:nvPr/>
        </p:nvSpPr>
        <p:spPr>
          <a:xfrm>
            <a:off x="6172200" y="3733800"/>
            <a:ext cx="914400" cy="1200329"/>
          </a:xfrm>
          <a:prstGeom prst="rect">
            <a:avLst/>
          </a:prstGeom>
          <a:noFill/>
        </p:spPr>
        <p:txBody>
          <a:bodyPr wrap="square" rtlCol="0">
            <a:spAutoFit/>
          </a:bodyPr>
          <a:lstStyle/>
          <a:p>
            <a:pPr algn="ctr"/>
            <a:r>
              <a:rPr lang="en-US" sz="2400" b="1" dirty="0" smtClean="0">
                <a:solidFill>
                  <a:schemeClr val="bg1"/>
                </a:solidFill>
              </a:rPr>
              <a:t>I</a:t>
            </a:r>
          </a:p>
          <a:p>
            <a:pPr algn="ctr"/>
            <a:r>
              <a:rPr lang="en-US" sz="2400" b="1" dirty="0" smtClean="0">
                <a:solidFill>
                  <a:schemeClr val="bg1"/>
                </a:solidFill>
              </a:rPr>
              <a:t>H8</a:t>
            </a:r>
          </a:p>
          <a:p>
            <a:pPr algn="ctr"/>
            <a:r>
              <a:rPr lang="en-US" sz="2400" b="1" dirty="0" smtClean="0">
                <a:solidFill>
                  <a:schemeClr val="bg1"/>
                </a:solidFill>
              </a:rPr>
              <a:t>U</a:t>
            </a:r>
            <a:endParaRPr lang="en-US" sz="2400" b="1" dirty="0">
              <a:solidFill>
                <a:schemeClr val="bg1"/>
              </a:solidFill>
            </a:endParaRPr>
          </a:p>
        </p:txBody>
      </p:sp>
    </p:spTree>
    <p:extLst>
      <p:ext uri="{BB962C8B-B14F-4D97-AF65-F5344CB8AC3E}">
        <p14:creationId xmlns:p14="http://schemas.microsoft.com/office/powerpoint/2010/main" val="282714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Safety Issue</a:t>
            </a:r>
            <a:endParaRPr lang="en-US" dirty="0"/>
          </a:p>
        </p:txBody>
      </p:sp>
      <p:sp>
        <p:nvSpPr>
          <p:cNvPr id="3" name="Content Placeholder 2"/>
          <p:cNvSpPr>
            <a:spLocks noGrp="1"/>
          </p:cNvSpPr>
          <p:nvPr>
            <p:ph idx="1"/>
          </p:nvPr>
        </p:nvSpPr>
        <p:spPr/>
        <p:txBody>
          <a:bodyPr/>
          <a:lstStyle/>
          <a:p>
            <a:pPr>
              <a:buNone/>
            </a:pPr>
            <a:r>
              <a:rPr lang="en-US" b="1" dirty="0" smtClean="0"/>
              <a:t>Youth who reported being targeted by Internet harassment were </a:t>
            </a:r>
            <a:r>
              <a:rPr lang="en-US" b="1" u="sng" dirty="0" smtClean="0"/>
              <a:t>eight times</a:t>
            </a:r>
            <a:r>
              <a:rPr lang="en-US" b="1" dirty="0" smtClean="0"/>
              <a:t> more likely than other youth to concurrently report </a:t>
            </a:r>
            <a:r>
              <a:rPr lang="en-US" b="1" u="sng" dirty="0" smtClean="0"/>
              <a:t>carrying a weapon</a:t>
            </a:r>
            <a:r>
              <a:rPr lang="en-US" b="1" dirty="0" smtClean="0"/>
              <a:t> to school in the past 30 days.</a:t>
            </a:r>
          </a:p>
          <a:p>
            <a:pPr>
              <a:buNone/>
            </a:pPr>
            <a:endParaRPr lang="en-US" b="1" dirty="0" smtClean="0"/>
          </a:p>
          <a:p>
            <a:pPr algn="ctr">
              <a:buNone/>
            </a:pPr>
            <a:r>
              <a:rPr lang="en-US" sz="2400" b="1" dirty="0" smtClean="0"/>
              <a:t>Ybarra et al.  2007</a:t>
            </a:r>
            <a:endParaRPr lang="en-US" sz="2400" b="1" dirty="0"/>
          </a:p>
        </p:txBody>
      </p:sp>
      <p:pic>
        <p:nvPicPr>
          <p:cNvPr id="1027" name="Picture 3" descr="C:\Documents and Settings\Rhonda England\Local Settings\Temporary Internet Files\Content.IE5\HISBEAZC\MC910216349[1].png"/>
          <p:cNvPicPr>
            <a:picLocks noChangeAspect="1" noChangeArrowheads="1"/>
          </p:cNvPicPr>
          <p:nvPr/>
        </p:nvPicPr>
        <p:blipFill>
          <a:blip r:embed="rId2" cstate="print"/>
          <a:srcRect/>
          <a:stretch>
            <a:fillRect/>
          </a:stretch>
        </p:blipFill>
        <p:spPr bwMode="auto">
          <a:xfrm>
            <a:off x="4576763" y="3012055"/>
            <a:ext cx="4719637" cy="3998345"/>
          </a:xfrm>
          <a:prstGeom prst="rect">
            <a:avLst/>
          </a:prstGeom>
          <a:noFill/>
        </p:spPr>
      </p:pic>
    </p:spTree>
    <p:extLst>
      <p:ext uri="{BB962C8B-B14F-4D97-AF65-F5344CB8AC3E}">
        <p14:creationId xmlns:p14="http://schemas.microsoft.com/office/powerpoint/2010/main" val="367327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81000"/>
            <a:ext cx="8153400" cy="1143000"/>
          </a:xfrm>
        </p:spPr>
        <p:txBody>
          <a:bodyPr>
            <a:normAutofit/>
          </a:bodyPr>
          <a:lstStyle/>
          <a:p>
            <a:r>
              <a:rPr lang="en-US" sz="5400" b="1" smtClean="0"/>
              <a:t>What Bullying IS NOT….</a:t>
            </a:r>
          </a:p>
        </p:txBody>
      </p:sp>
      <p:sp>
        <p:nvSpPr>
          <p:cNvPr id="12291" name="Text Placeholder 2"/>
          <p:cNvSpPr>
            <a:spLocks noGrp="1"/>
          </p:cNvSpPr>
          <p:nvPr>
            <p:ph type="body" sz="half" idx="1"/>
          </p:nvPr>
        </p:nvSpPr>
        <p:spPr>
          <a:xfrm>
            <a:off x="381000" y="1600200"/>
            <a:ext cx="8458200" cy="1828800"/>
          </a:xfrm>
        </p:spPr>
        <p:txBody>
          <a:bodyPr/>
          <a:lstStyle/>
          <a:p>
            <a:r>
              <a:rPr lang="en-US" b="1" dirty="0" smtClean="0"/>
              <a:t>Bullying is not a form of conflict between people where they are more or less on equal footing and have equal power.</a:t>
            </a:r>
          </a:p>
        </p:txBody>
      </p:sp>
      <p:pic>
        <p:nvPicPr>
          <p:cNvPr id="12292" name="Picture 4" descr="MC900441912[1].WMF"/>
          <p:cNvPicPr>
            <a:picLocks noChangeAspect="1"/>
          </p:cNvPicPr>
          <p:nvPr/>
        </p:nvPicPr>
        <p:blipFill>
          <a:blip r:embed="rId2" cstate="print"/>
          <a:srcRect/>
          <a:stretch>
            <a:fillRect/>
          </a:stretch>
        </p:blipFill>
        <p:spPr bwMode="auto">
          <a:xfrm>
            <a:off x="685800" y="3276600"/>
            <a:ext cx="8001000" cy="27035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09600"/>
          </a:xfrm>
        </p:spPr>
        <p:txBody>
          <a:bodyPr>
            <a:normAutofit fontScale="90000"/>
          </a:bodyPr>
          <a:lstStyle/>
          <a:p>
            <a:pPr>
              <a:defRPr/>
            </a:pPr>
            <a:r>
              <a:rPr lang="en-US" b="1" dirty="0" smtClean="0"/>
              <a:t>Normal Conflict Versus Bullying</a:t>
            </a:r>
            <a:endParaRPr lang="en-US" b="1" dirty="0"/>
          </a:p>
        </p:txBody>
      </p:sp>
      <p:sp>
        <p:nvSpPr>
          <p:cNvPr id="13315" name="Content Placeholder 2"/>
          <p:cNvSpPr>
            <a:spLocks noGrp="1"/>
          </p:cNvSpPr>
          <p:nvPr>
            <p:ph idx="1"/>
          </p:nvPr>
        </p:nvSpPr>
        <p:spPr>
          <a:xfrm>
            <a:off x="152400" y="1981200"/>
            <a:ext cx="3886200" cy="4267200"/>
          </a:xfrm>
        </p:spPr>
        <p:txBody>
          <a:bodyPr>
            <a:normAutofit/>
          </a:bodyPr>
          <a:lstStyle/>
          <a:p>
            <a:pPr>
              <a:buFont typeface="Wingdings" pitchFamily="2" charset="2"/>
              <a:buChar char="Ø"/>
            </a:pPr>
            <a:r>
              <a:rPr lang="en-US" sz="3200" b="1" dirty="0" smtClean="0"/>
              <a:t>Equal power</a:t>
            </a:r>
          </a:p>
          <a:p>
            <a:pPr>
              <a:buFont typeface="Wingdings" pitchFamily="2" charset="2"/>
              <a:buChar char="Ø"/>
            </a:pPr>
            <a:r>
              <a:rPr lang="en-US" sz="3200" b="1" dirty="0" smtClean="0"/>
              <a:t>Happens occasionally</a:t>
            </a:r>
          </a:p>
          <a:p>
            <a:pPr>
              <a:buFont typeface="Wingdings" pitchFamily="2" charset="2"/>
              <a:buChar char="Ø"/>
            </a:pPr>
            <a:r>
              <a:rPr lang="en-US" sz="3200" b="1" dirty="0" smtClean="0"/>
              <a:t>Accidental</a:t>
            </a:r>
          </a:p>
          <a:p>
            <a:pPr>
              <a:buFont typeface="Wingdings" pitchFamily="2" charset="2"/>
              <a:buChar char="Ø"/>
            </a:pPr>
            <a:r>
              <a:rPr lang="en-US" sz="3200" b="1" dirty="0" smtClean="0"/>
              <a:t>Not serious</a:t>
            </a:r>
          </a:p>
          <a:p>
            <a:pPr>
              <a:buFont typeface="Wingdings" pitchFamily="2" charset="2"/>
              <a:buChar char="Ø"/>
            </a:pPr>
            <a:r>
              <a:rPr lang="en-US" sz="3200" b="1" dirty="0" smtClean="0"/>
              <a:t>Equal emotional 	reaction</a:t>
            </a:r>
          </a:p>
        </p:txBody>
      </p:sp>
      <p:sp>
        <p:nvSpPr>
          <p:cNvPr id="13316" name="TextBox 3"/>
          <p:cNvSpPr txBox="1">
            <a:spLocks noChangeArrowheads="1"/>
          </p:cNvSpPr>
          <p:nvPr/>
        </p:nvSpPr>
        <p:spPr bwMode="auto">
          <a:xfrm>
            <a:off x="3276600" y="2971800"/>
            <a:ext cx="1143000" cy="830263"/>
          </a:xfrm>
          <a:prstGeom prst="rect">
            <a:avLst/>
          </a:prstGeom>
          <a:noFill/>
          <a:ln w="9525">
            <a:noFill/>
            <a:miter lim="800000"/>
            <a:headEnd/>
            <a:tailEnd/>
          </a:ln>
        </p:spPr>
        <p:txBody>
          <a:bodyPr wrap="square">
            <a:spAutoFit/>
          </a:bodyPr>
          <a:lstStyle/>
          <a:p>
            <a:pPr eaLnBrk="0" hangingPunct="0"/>
            <a:r>
              <a:rPr lang="en-US" sz="4800" b="1" dirty="0"/>
              <a:t>VS</a:t>
            </a:r>
          </a:p>
        </p:txBody>
      </p:sp>
      <p:sp>
        <p:nvSpPr>
          <p:cNvPr id="13317" name="TextBox 4"/>
          <p:cNvSpPr txBox="1">
            <a:spLocks noChangeArrowheads="1"/>
          </p:cNvSpPr>
          <p:nvPr/>
        </p:nvSpPr>
        <p:spPr bwMode="auto">
          <a:xfrm>
            <a:off x="4648200" y="1619250"/>
            <a:ext cx="4495800" cy="3908425"/>
          </a:xfrm>
          <a:prstGeom prst="rect">
            <a:avLst/>
          </a:prstGeom>
          <a:noFill/>
          <a:ln w="9525">
            <a:noFill/>
            <a:miter lim="800000"/>
            <a:headEnd/>
            <a:tailEnd/>
          </a:ln>
        </p:spPr>
        <p:txBody>
          <a:bodyPr>
            <a:spAutoFit/>
          </a:bodyPr>
          <a:lstStyle/>
          <a:p>
            <a:pPr algn="ctr" eaLnBrk="0" hangingPunct="0"/>
            <a:endParaRPr lang="en-US" sz="2400" b="1" dirty="0"/>
          </a:p>
          <a:p>
            <a:pPr eaLnBrk="0" hangingPunct="0">
              <a:buFont typeface="Wingdings" pitchFamily="2" charset="2"/>
              <a:buChar char="Ø"/>
            </a:pPr>
            <a:r>
              <a:rPr lang="en-US" sz="3200" b="1" dirty="0"/>
              <a:t>Imbalance of power</a:t>
            </a:r>
          </a:p>
          <a:p>
            <a:pPr eaLnBrk="0" hangingPunct="0">
              <a:buFont typeface="Wingdings" pitchFamily="2" charset="2"/>
              <a:buChar char="Ø"/>
            </a:pPr>
            <a:r>
              <a:rPr lang="en-US" sz="3200" b="1" dirty="0"/>
              <a:t>Repeated negative </a:t>
            </a:r>
          </a:p>
          <a:p>
            <a:pPr eaLnBrk="0" hangingPunct="0"/>
            <a:r>
              <a:rPr lang="en-US" sz="3200" b="1" dirty="0"/>
              <a:t>   actions</a:t>
            </a:r>
          </a:p>
          <a:p>
            <a:pPr eaLnBrk="0" hangingPunct="0">
              <a:buFont typeface="Wingdings" pitchFamily="2" charset="2"/>
              <a:buChar char="Ø"/>
            </a:pPr>
            <a:r>
              <a:rPr lang="en-US" sz="3200" b="1" dirty="0"/>
              <a:t>Purposeful</a:t>
            </a:r>
          </a:p>
          <a:p>
            <a:pPr eaLnBrk="0" hangingPunct="0">
              <a:buFont typeface="Wingdings" pitchFamily="2" charset="2"/>
              <a:buChar char="Ø"/>
            </a:pPr>
            <a:r>
              <a:rPr lang="en-US" sz="3200" b="1" dirty="0"/>
              <a:t>Serious, threat of </a:t>
            </a:r>
          </a:p>
          <a:p>
            <a:pPr eaLnBrk="0" hangingPunct="0"/>
            <a:r>
              <a:rPr lang="en-US" sz="3200" b="1" dirty="0"/>
              <a:t>   physical harm or </a:t>
            </a:r>
          </a:p>
          <a:p>
            <a:pPr eaLnBrk="0" hangingPunct="0"/>
            <a:r>
              <a:rPr lang="en-US" sz="3200" b="1" dirty="0"/>
              <a:t>   emotional hurt</a:t>
            </a:r>
          </a:p>
        </p:txBody>
      </p:sp>
      <p:sp>
        <p:nvSpPr>
          <p:cNvPr id="13318" name="TextBox 5"/>
          <p:cNvSpPr txBox="1">
            <a:spLocks noChangeArrowheads="1"/>
          </p:cNvSpPr>
          <p:nvPr/>
        </p:nvSpPr>
        <p:spPr bwMode="auto">
          <a:xfrm>
            <a:off x="457200" y="1244600"/>
            <a:ext cx="3886200" cy="584200"/>
          </a:xfrm>
          <a:prstGeom prst="rect">
            <a:avLst/>
          </a:prstGeom>
          <a:noFill/>
          <a:ln w="9525">
            <a:noFill/>
            <a:miter lim="800000"/>
            <a:headEnd/>
            <a:tailEnd/>
          </a:ln>
        </p:spPr>
        <p:txBody>
          <a:bodyPr>
            <a:spAutoFit/>
          </a:bodyPr>
          <a:lstStyle/>
          <a:p>
            <a:pPr eaLnBrk="0" hangingPunct="0"/>
            <a:r>
              <a:rPr lang="en-US" sz="3200" b="1" u="sng" dirty="0"/>
              <a:t>Normal Conflict</a:t>
            </a:r>
          </a:p>
        </p:txBody>
      </p:sp>
      <p:sp>
        <p:nvSpPr>
          <p:cNvPr id="13319" name="TextBox 6"/>
          <p:cNvSpPr txBox="1">
            <a:spLocks noChangeArrowheads="1"/>
          </p:cNvSpPr>
          <p:nvPr/>
        </p:nvSpPr>
        <p:spPr bwMode="auto">
          <a:xfrm>
            <a:off x="4876800" y="1244600"/>
            <a:ext cx="3581400" cy="584200"/>
          </a:xfrm>
          <a:prstGeom prst="rect">
            <a:avLst/>
          </a:prstGeom>
          <a:noFill/>
          <a:ln w="9525">
            <a:noFill/>
            <a:miter lim="800000"/>
            <a:headEnd/>
            <a:tailEnd/>
          </a:ln>
        </p:spPr>
        <p:txBody>
          <a:bodyPr>
            <a:spAutoFit/>
          </a:bodyPr>
          <a:lstStyle/>
          <a:p>
            <a:pPr algn="ctr" eaLnBrk="0" hangingPunct="0"/>
            <a:r>
              <a:rPr lang="en-US" sz="3200" b="1" u="sng" dirty="0"/>
              <a:t>Bullying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09600"/>
          </a:xfrm>
        </p:spPr>
        <p:txBody>
          <a:bodyPr>
            <a:normAutofit fontScale="90000"/>
          </a:bodyPr>
          <a:lstStyle/>
          <a:p>
            <a:pPr>
              <a:defRPr/>
            </a:pPr>
            <a:r>
              <a:rPr lang="en-US" b="1" dirty="0" smtClean="0"/>
              <a:t>Normal Conflict Versus Bullying</a:t>
            </a:r>
            <a:endParaRPr lang="en-US" b="1" dirty="0"/>
          </a:p>
        </p:txBody>
      </p:sp>
      <p:sp>
        <p:nvSpPr>
          <p:cNvPr id="14339" name="Content Placeholder 2"/>
          <p:cNvSpPr>
            <a:spLocks noGrp="1"/>
          </p:cNvSpPr>
          <p:nvPr>
            <p:ph idx="1"/>
          </p:nvPr>
        </p:nvSpPr>
        <p:spPr>
          <a:xfrm>
            <a:off x="152400" y="1143000"/>
            <a:ext cx="3886200" cy="5181600"/>
          </a:xfrm>
        </p:spPr>
        <p:txBody>
          <a:bodyPr/>
          <a:lstStyle/>
          <a:p>
            <a:pPr algn="ctr">
              <a:buFontTx/>
              <a:buNone/>
            </a:pPr>
            <a:endParaRPr lang="en-US" b="1" dirty="0" smtClean="0"/>
          </a:p>
          <a:p>
            <a:pPr>
              <a:buFont typeface="Wingdings" pitchFamily="2" charset="2"/>
              <a:buChar char="Ø"/>
            </a:pPr>
            <a:r>
              <a:rPr lang="en-US" b="1" dirty="0" smtClean="0"/>
              <a:t>Not seeking power or attention</a:t>
            </a:r>
          </a:p>
          <a:p>
            <a:pPr>
              <a:buFont typeface="Wingdings" pitchFamily="2" charset="2"/>
              <a:buChar char="Ø"/>
            </a:pPr>
            <a:r>
              <a:rPr lang="en-US" b="1" dirty="0" smtClean="0"/>
              <a:t>Not trying to get something</a:t>
            </a:r>
          </a:p>
          <a:p>
            <a:pPr>
              <a:buFont typeface="Wingdings" pitchFamily="2" charset="2"/>
              <a:buChar char="Ø"/>
            </a:pPr>
            <a:r>
              <a:rPr lang="en-US" b="1" dirty="0" smtClean="0"/>
              <a:t>Remorse, takes responsibility</a:t>
            </a:r>
          </a:p>
          <a:p>
            <a:pPr>
              <a:buFont typeface="Wingdings" pitchFamily="2" charset="2"/>
              <a:buChar char="Ø"/>
            </a:pPr>
            <a:r>
              <a:rPr lang="en-US" b="1" dirty="0" smtClean="0"/>
              <a:t>Effort to solve the problem</a:t>
            </a:r>
          </a:p>
        </p:txBody>
      </p:sp>
      <p:sp>
        <p:nvSpPr>
          <p:cNvPr id="14340" name="TextBox 3"/>
          <p:cNvSpPr txBox="1">
            <a:spLocks noChangeArrowheads="1"/>
          </p:cNvSpPr>
          <p:nvPr/>
        </p:nvSpPr>
        <p:spPr bwMode="auto">
          <a:xfrm>
            <a:off x="3505200" y="2971800"/>
            <a:ext cx="1219200" cy="830263"/>
          </a:xfrm>
          <a:prstGeom prst="rect">
            <a:avLst/>
          </a:prstGeom>
          <a:noFill/>
          <a:ln w="9525">
            <a:noFill/>
            <a:miter lim="800000"/>
            <a:headEnd/>
            <a:tailEnd/>
          </a:ln>
        </p:spPr>
        <p:txBody>
          <a:bodyPr wrap="square">
            <a:spAutoFit/>
          </a:bodyPr>
          <a:lstStyle/>
          <a:p>
            <a:pPr eaLnBrk="0" hangingPunct="0"/>
            <a:r>
              <a:rPr lang="en-US" sz="4800" b="1" dirty="0"/>
              <a:t>VS</a:t>
            </a:r>
          </a:p>
        </p:txBody>
      </p:sp>
      <p:sp>
        <p:nvSpPr>
          <p:cNvPr id="14341" name="TextBox 4"/>
          <p:cNvSpPr txBox="1">
            <a:spLocks noChangeArrowheads="1"/>
          </p:cNvSpPr>
          <p:nvPr/>
        </p:nvSpPr>
        <p:spPr bwMode="auto">
          <a:xfrm>
            <a:off x="4648200" y="1295400"/>
            <a:ext cx="4495800" cy="4770438"/>
          </a:xfrm>
          <a:prstGeom prst="rect">
            <a:avLst/>
          </a:prstGeom>
          <a:noFill/>
          <a:ln w="9525">
            <a:noFill/>
            <a:miter lim="800000"/>
            <a:headEnd/>
            <a:tailEnd/>
          </a:ln>
        </p:spPr>
        <p:txBody>
          <a:bodyPr>
            <a:spAutoFit/>
          </a:bodyPr>
          <a:lstStyle/>
          <a:p>
            <a:pPr algn="ctr" eaLnBrk="0" hangingPunct="0"/>
            <a:endParaRPr lang="en-US" sz="2400" b="1" dirty="0"/>
          </a:p>
          <a:p>
            <a:pPr eaLnBrk="0" hangingPunct="0">
              <a:buFont typeface="Wingdings" pitchFamily="2" charset="2"/>
              <a:buChar char="Ø"/>
            </a:pPr>
            <a:r>
              <a:rPr lang="en-US" sz="2800" b="1" dirty="0"/>
              <a:t>Strong emotional </a:t>
            </a:r>
          </a:p>
          <a:p>
            <a:pPr eaLnBrk="0" hangingPunct="0"/>
            <a:r>
              <a:rPr lang="en-US" sz="2800" b="1" dirty="0"/>
              <a:t>   reaction on the part of  </a:t>
            </a:r>
          </a:p>
          <a:p>
            <a:pPr eaLnBrk="0" hangingPunct="0"/>
            <a:r>
              <a:rPr lang="en-US" sz="2800" b="1" dirty="0"/>
              <a:t>   the victim</a:t>
            </a:r>
          </a:p>
          <a:p>
            <a:pPr eaLnBrk="0" hangingPunct="0">
              <a:buFont typeface="Wingdings" pitchFamily="2" charset="2"/>
              <a:buChar char="Ø"/>
            </a:pPr>
            <a:r>
              <a:rPr lang="en-US" sz="2800" b="1" dirty="0"/>
              <a:t>Seeking power, control</a:t>
            </a:r>
          </a:p>
          <a:p>
            <a:pPr eaLnBrk="0" hangingPunct="0">
              <a:buFont typeface="Wingdings" pitchFamily="2" charset="2"/>
              <a:buChar char="Ø"/>
            </a:pPr>
            <a:r>
              <a:rPr lang="en-US" sz="2800" b="1" dirty="0"/>
              <a:t>Trying to gain material </a:t>
            </a:r>
          </a:p>
          <a:p>
            <a:pPr eaLnBrk="0" hangingPunct="0"/>
            <a:r>
              <a:rPr lang="en-US" sz="2800" b="1" dirty="0"/>
              <a:t>   things or power</a:t>
            </a:r>
          </a:p>
          <a:p>
            <a:pPr eaLnBrk="0" hangingPunct="0">
              <a:buFont typeface="Wingdings" pitchFamily="2" charset="2"/>
              <a:buChar char="Ø"/>
            </a:pPr>
            <a:r>
              <a:rPr lang="en-US" sz="2800" b="1" dirty="0"/>
              <a:t>No remorse, blames </a:t>
            </a:r>
          </a:p>
          <a:p>
            <a:pPr eaLnBrk="0" hangingPunct="0"/>
            <a:r>
              <a:rPr lang="en-US" sz="2800" b="1" dirty="0"/>
              <a:t>   victim</a:t>
            </a:r>
          </a:p>
          <a:p>
            <a:pPr eaLnBrk="0" hangingPunct="0">
              <a:buFont typeface="Wingdings" pitchFamily="2" charset="2"/>
              <a:buChar char="Ø"/>
            </a:pPr>
            <a:r>
              <a:rPr lang="en-US" sz="2800" b="1" dirty="0"/>
              <a:t>No effort to solve </a:t>
            </a:r>
          </a:p>
          <a:p>
            <a:pPr eaLnBrk="0" hangingPunct="0"/>
            <a:r>
              <a:rPr lang="en-US" sz="2800" b="1" dirty="0"/>
              <a:t>   problem</a:t>
            </a:r>
          </a:p>
        </p:txBody>
      </p:sp>
      <p:sp>
        <p:nvSpPr>
          <p:cNvPr id="14342" name="TextBox 5"/>
          <p:cNvSpPr txBox="1">
            <a:spLocks noChangeArrowheads="1"/>
          </p:cNvSpPr>
          <p:nvPr/>
        </p:nvSpPr>
        <p:spPr bwMode="auto">
          <a:xfrm>
            <a:off x="457200" y="1092200"/>
            <a:ext cx="3886200" cy="584200"/>
          </a:xfrm>
          <a:prstGeom prst="rect">
            <a:avLst/>
          </a:prstGeom>
          <a:noFill/>
          <a:ln w="9525">
            <a:noFill/>
            <a:miter lim="800000"/>
            <a:headEnd/>
            <a:tailEnd/>
          </a:ln>
        </p:spPr>
        <p:txBody>
          <a:bodyPr>
            <a:spAutoFit/>
          </a:bodyPr>
          <a:lstStyle/>
          <a:p>
            <a:pPr eaLnBrk="0" hangingPunct="0"/>
            <a:r>
              <a:rPr lang="en-US" sz="3200" b="1" u="sng"/>
              <a:t>Normal Conflict</a:t>
            </a:r>
          </a:p>
        </p:txBody>
      </p:sp>
      <p:sp>
        <p:nvSpPr>
          <p:cNvPr id="14343" name="TextBox 6"/>
          <p:cNvSpPr txBox="1">
            <a:spLocks noChangeArrowheads="1"/>
          </p:cNvSpPr>
          <p:nvPr/>
        </p:nvSpPr>
        <p:spPr bwMode="auto">
          <a:xfrm>
            <a:off x="4876800" y="1066800"/>
            <a:ext cx="3581400" cy="584200"/>
          </a:xfrm>
          <a:prstGeom prst="rect">
            <a:avLst/>
          </a:prstGeom>
          <a:noFill/>
          <a:ln w="9525">
            <a:noFill/>
            <a:miter lim="800000"/>
            <a:headEnd/>
            <a:tailEnd/>
          </a:ln>
        </p:spPr>
        <p:txBody>
          <a:bodyPr>
            <a:spAutoFit/>
          </a:bodyPr>
          <a:lstStyle/>
          <a:p>
            <a:pPr algn="ctr" eaLnBrk="0" hangingPunct="0"/>
            <a:r>
              <a:rPr lang="en-US" sz="3200" b="1" u="sng"/>
              <a:t>Bullying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Arial Unicode MS" pitchFamily="34" charset="-128"/>
              </a:rPr>
              <a:t>Common Characteristics Among Youth Who Are Bullied</a:t>
            </a:r>
            <a:endParaRPr lang="en-US" dirty="0"/>
          </a:p>
        </p:txBody>
      </p:sp>
      <p:sp>
        <p:nvSpPr>
          <p:cNvPr id="38915" name="Content Placeholder 2"/>
          <p:cNvSpPr>
            <a:spLocks noGrp="1"/>
          </p:cNvSpPr>
          <p:nvPr>
            <p:ph idx="1"/>
          </p:nvPr>
        </p:nvSpPr>
        <p:spPr>
          <a:xfrm>
            <a:off x="228600" y="1828800"/>
            <a:ext cx="8458200" cy="4480560"/>
          </a:xfrm>
        </p:spPr>
        <p:txBody>
          <a:bodyPr>
            <a:normAutofit lnSpcReduction="10000"/>
          </a:bodyPr>
          <a:lstStyle/>
          <a:p>
            <a:pPr eaLnBrk="1" hangingPunct="1">
              <a:lnSpc>
                <a:spcPct val="80000"/>
              </a:lnSpc>
            </a:pPr>
            <a:r>
              <a:rPr lang="en-US" altLang="en-US" sz="4000" dirty="0" smtClean="0"/>
              <a:t>These children often stand out as different in some way because of </a:t>
            </a:r>
          </a:p>
          <a:p>
            <a:pPr eaLnBrk="1" hangingPunct="1">
              <a:lnSpc>
                <a:spcPct val="80000"/>
              </a:lnSpc>
              <a:buFont typeface="Arial" panose="020B0604020202020204" pitchFamily="34" charset="0"/>
              <a:buNone/>
            </a:pPr>
            <a:r>
              <a:rPr lang="en-US" altLang="en-US" sz="4000" dirty="0" smtClean="0">
                <a:solidFill>
                  <a:srgbClr val="FFFFFF"/>
                </a:solidFill>
              </a:rPr>
              <a:t>	</a:t>
            </a:r>
            <a:r>
              <a:rPr lang="en-US" altLang="en-US" sz="4000" dirty="0" smtClean="0"/>
              <a:t>	 - Appearance</a:t>
            </a:r>
          </a:p>
          <a:p>
            <a:pPr eaLnBrk="1" hangingPunct="1">
              <a:lnSpc>
                <a:spcPct val="80000"/>
              </a:lnSpc>
              <a:buFont typeface="Arial" panose="020B0604020202020204" pitchFamily="34" charset="0"/>
              <a:buNone/>
            </a:pPr>
            <a:r>
              <a:rPr lang="en-US" altLang="en-US" sz="4000" dirty="0" smtClean="0"/>
              <a:t>		 - Sexual orientation</a:t>
            </a:r>
          </a:p>
          <a:p>
            <a:pPr eaLnBrk="1" hangingPunct="1">
              <a:lnSpc>
                <a:spcPct val="80000"/>
              </a:lnSpc>
              <a:buFont typeface="Arial" panose="020B0604020202020204" pitchFamily="34" charset="0"/>
              <a:buNone/>
            </a:pPr>
            <a:r>
              <a:rPr lang="en-US" altLang="en-US" sz="4000" dirty="0" smtClean="0"/>
              <a:t>		 - Intellect</a:t>
            </a:r>
          </a:p>
          <a:p>
            <a:pPr eaLnBrk="1" hangingPunct="1">
              <a:lnSpc>
                <a:spcPct val="80000"/>
              </a:lnSpc>
              <a:buFont typeface="Arial" panose="020B0604020202020204" pitchFamily="34" charset="0"/>
              <a:buNone/>
            </a:pPr>
            <a:r>
              <a:rPr lang="en-US" altLang="en-US" sz="4000" dirty="0" smtClean="0"/>
              <a:t>		 - Socio-economic background</a:t>
            </a:r>
          </a:p>
          <a:p>
            <a:pPr eaLnBrk="1" hangingPunct="1">
              <a:lnSpc>
                <a:spcPct val="80000"/>
              </a:lnSpc>
              <a:buFont typeface="Arial" panose="020B0604020202020204" pitchFamily="34" charset="0"/>
              <a:buNone/>
            </a:pPr>
            <a:r>
              <a:rPr lang="en-US" altLang="en-US" sz="4000" dirty="0" smtClean="0"/>
              <a:t>		 - Cultural or religious 		   </a:t>
            </a:r>
          </a:p>
          <a:p>
            <a:pPr eaLnBrk="1" hangingPunct="1">
              <a:lnSpc>
                <a:spcPct val="80000"/>
              </a:lnSpc>
              <a:buFont typeface="Arial" panose="020B0604020202020204" pitchFamily="34" charset="0"/>
              <a:buNone/>
            </a:pPr>
            <a:r>
              <a:rPr lang="en-US" altLang="en-US" sz="4000" dirty="0"/>
              <a:t> </a:t>
            </a:r>
            <a:r>
              <a:rPr lang="en-US" altLang="en-US" sz="4000" dirty="0" smtClean="0"/>
              <a:t>         background</a:t>
            </a:r>
          </a:p>
          <a:p>
            <a:pPr eaLnBrk="1" hangingPunct="1"/>
            <a:endParaRPr lang="en-US" altLang="en-US" dirty="0" smtClean="0"/>
          </a:p>
        </p:txBody>
      </p:sp>
    </p:spTree>
    <p:extLst>
      <p:ext uri="{BB962C8B-B14F-4D97-AF65-F5344CB8AC3E}">
        <p14:creationId xmlns:p14="http://schemas.microsoft.com/office/powerpoint/2010/main" val="377266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ln w="6350">
                  <a:noFill/>
                </a:ln>
              </a:rPr>
              <a:t>Title VII of the Civil Rights Act of 1964</a:t>
            </a:r>
            <a:br>
              <a:rPr lang="en-US" b="1" dirty="0" smtClean="0">
                <a:ln w="6350">
                  <a:noFill/>
                </a:ln>
              </a:rPr>
            </a:br>
            <a:r>
              <a:rPr lang="en-US" b="1" dirty="0" smtClean="0">
                <a:ln w="6350">
                  <a:noFill/>
                </a:ln>
              </a:rPr>
              <a:t>The Civil Rights Act of 1991</a:t>
            </a:r>
            <a:endParaRPr lang="en-US" dirty="0"/>
          </a:p>
        </p:txBody>
      </p:sp>
      <p:sp>
        <p:nvSpPr>
          <p:cNvPr id="9219" name="Content Placeholder 2"/>
          <p:cNvSpPr>
            <a:spLocks noGrp="1"/>
          </p:cNvSpPr>
          <p:nvPr>
            <p:ph idx="1"/>
          </p:nvPr>
        </p:nvSpPr>
        <p:spPr>
          <a:xfrm>
            <a:off x="152400" y="2286000"/>
            <a:ext cx="8534400" cy="4419600"/>
          </a:xfrm>
        </p:spPr>
        <p:txBody>
          <a:bodyPr>
            <a:noAutofit/>
          </a:bodyPr>
          <a:lstStyle/>
          <a:p>
            <a:pPr eaLnBrk="1" hangingPunct="1">
              <a:buFont typeface="Arial" panose="020B0604020202020204" pitchFamily="34" charset="0"/>
              <a:buNone/>
            </a:pPr>
            <a:r>
              <a:rPr lang="en-US" altLang="en-US" sz="4000" dirty="0" smtClean="0"/>
              <a:t>Prohibits discrimination based on  </a:t>
            </a:r>
          </a:p>
          <a:p>
            <a:pPr lvl="1" eaLnBrk="1" hangingPunct="1"/>
            <a:r>
              <a:rPr lang="en-US" altLang="en-US" sz="4000" dirty="0" smtClean="0"/>
              <a:t>race</a:t>
            </a:r>
          </a:p>
          <a:p>
            <a:pPr lvl="1" eaLnBrk="1" hangingPunct="1"/>
            <a:r>
              <a:rPr lang="en-US" altLang="en-US" sz="4000" dirty="0" smtClean="0"/>
              <a:t>color</a:t>
            </a:r>
          </a:p>
          <a:p>
            <a:pPr lvl="1" eaLnBrk="1" hangingPunct="1"/>
            <a:r>
              <a:rPr lang="en-US" altLang="en-US" sz="4000" dirty="0" smtClean="0"/>
              <a:t>national origin </a:t>
            </a:r>
          </a:p>
          <a:p>
            <a:pPr lvl="1" eaLnBrk="1" hangingPunct="1"/>
            <a:r>
              <a:rPr lang="en-US" altLang="en-US" sz="4000" dirty="0" smtClean="0"/>
              <a:t>religion</a:t>
            </a:r>
          </a:p>
          <a:p>
            <a:pPr lvl="1" eaLnBrk="1" hangingPunct="1"/>
            <a:r>
              <a:rPr lang="en-US" altLang="en-US" sz="4000" dirty="0" smtClean="0"/>
              <a:t>sex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061" y="3907155"/>
            <a:ext cx="3970540" cy="2798445"/>
          </a:xfrm>
          <a:prstGeom prst="rect">
            <a:avLst/>
          </a:prstGeom>
        </p:spPr>
      </p:pic>
    </p:spTree>
    <p:extLst>
      <p:ext uri="{BB962C8B-B14F-4D97-AF65-F5344CB8AC3E}">
        <p14:creationId xmlns:p14="http://schemas.microsoft.com/office/powerpoint/2010/main" val="3436448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590800" cy="1143000"/>
          </a:xfrm>
        </p:spPr>
        <p:txBody>
          <a:bodyPr>
            <a:normAutofit fontScale="90000"/>
          </a:bodyPr>
          <a:lstStyle/>
          <a:p>
            <a:r>
              <a:rPr lang="en-US" dirty="0" smtClean="0"/>
              <a:t>Victims</a:t>
            </a:r>
            <a:br>
              <a:rPr lang="en-US" dirty="0" smtClean="0"/>
            </a:br>
            <a:r>
              <a:rPr lang="en-US" dirty="0" smtClean="0"/>
              <a:t>of Bullying</a:t>
            </a:r>
            <a:endParaRPr lang="en-US" dirty="0"/>
          </a:p>
        </p:txBody>
      </p:sp>
      <p:sp>
        <p:nvSpPr>
          <p:cNvPr id="3" name="Content Placeholder 2"/>
          <p:cNvSpPr>
            <a:spLocks noGrp="1"/>
          </p:cNvSpPr>
          <p:nvPr>
            <p:ph idx="1"/>
          </p:nvPr>
        </p:nvSpPr>
        <p:spPr>
          <a:xfrm>
            <a:off x="113731" y="4233081"/>
            <a:ext cx="8763000" cy="2320119"/>
          </a:xfrm>
        </p:spPr>
        <p:txBody>
          <a:bodyPr/>
          <a:lstStyle/>
          <a:p>
            <a:r>
              <a:rPr lang="en-US" b="1" dirty="0" smtClean="0"/>
              <a:t>Passive Victim</a:t>
            </a:r>
          </a:p>
          <a:p>
            <a:pPr lvl="1"/>
            <a:r>
              <a:rPr lang="en-US" b="1" dirty="0" smtClean="0"/>
              <a:t>Nonassertive, submissive, cautious , quiet, cries easily, few friends, anxious, insecure, lacks humor and prosocial skills, physically weak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29100"/>
            <a:ext cx="5486400" cy="412703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19" y="990600"/>
            <a:ext cx="2590800" cy="1143000"/>
          </a:xfrm>
        </p:spPr>
        <p:txBody>
          <a:bodyPr>
            <a:normAutofit fontScale="90000"/>
          </a:bodyPr>
          <a:lstStyle/>
          <a:p>
            <a:r>
              <a:rPr lang="en-US" dirty="0" smtClean="0"/>
              <a:t>Victims</a:t>
            </a:r>
            <a:br>
              <a:rPr lang="en-US" dirty="0" smtClean="0"/>
            </a:br>
            <a:r>
              <a:rPr lang="en-US" dirty="0" smtClean="0"/>
              <a:t>of Bullying</a:t>
            </a:r>
            <a:endParaRPr lang="en-US" dirty="0"/>
          </a:p>
        </p:txBody>
      </p:sp>
      <p:sp>
        <p:nvSpPr>
          <p:cNvPr id="3" name="Content Placeholder 2"/>
          <p:cNvSpPr>
            <a:spLocks noGrp="1"/>
          </p:cNvSpPr>
          <p:nvPr>
            <p:ph idx="1"/>
          </p:nvPr>
        </p:nvSpPr>
        <p:spPr>
          <a:xfrm>
            <a:off x="76200" y="3962400"/>
            <a:ext cx="8763000" cy="2209800"/>
          </a:xfrm>
        </p:spPr>
        <p:txBody>
          <a:bodyPr/>
          <a:lstStyle/>
          <a:p>
            <a:r>
              <a:rPr lang="en-US" b="1" dirty="0" smtClean="0"/>
              <a:t>Proactive Victim</a:t>
            </a:r>
          </a:p>
          <a:p>
            <a:pPr lvl="1"/>
            <a:r>
              <a:rPr lang="en-US" b="1" dirty="0" smtClean="0"/>
              <a:t>Aggressive, argumentative, disruptive, irritating, easily emotionally aroused, prolongs the conflict, may be diagnosed with ADHD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61156"/>
            <a:ext cx="5534598" cy="3115443"/>
          </a:xfrm>
          <a:prstGeom prst="rect">
            <a:avLst/>
          </a:prstGeom>
        </p:spPr>
      </p:pic>
    </p:spTree>
    <p:extLst>
      <p:ext uri="{BB962C8B-B14F-4D97-AF65-F5344CB8AC3E}">
        <p14:creationId xmlns:p14="http://schemas.microsoft.com/office/powerpoint/2010/main" val="2113584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2590800" cy="1143000"/>
          </a:xfrm>
        </p:spPr>
        <p:txBody>
          <a:bodyPr>
            <a:normAutofit fontScale="90000"/>
          </a:bodyPr>
          <a:lstStyle/>
          <a:p>
            <a:r>
              <a:rPr lang="en-US" dirty="0" smtClean="0"/>
              <a:t>Victims</a:t>
            </a:r>
            <a:br>
              <a:rPr lang="en-US" dirty="0" smtClean="0"/>
            </a:br>
            <a:r>
              <a:rPr lang="en-US" dirty="0" smtClean="0"/>
              <a:t>of Bullying</a:t>
            </a:r>
            <a:endParaRPr lang="en-US" dirty="0"/>
          </a:p>
        </p:txBody>
      </p:sp>
      <p:sp>
        <p:nvSpPr>
          <p:cNvPr id="3" name="Content Placeholder 2"/>
          <p:cNvSpPr>
            <a:spLocks noGrp="1"/>
          </p:cNvSpPr>
          <p:nvPr>
            <p:ph idx="1"/>
          </p:nvPr>
        </p:nvSpPr>
        <p:spPr>
          <a:xfrm>
            <a:off x="228600" y="4343400"/>
            <a:ext cx="8763000" cy="2133600"/>
          </a:xfrm>
        </p:spPr>
        <p:txBody>
          <a:bodyPr/>
          <a:lstStyle/>
          <a:p>
            <a:r>
              <a:rPr lang="en-US" b="1" dirty="0" smtClean="0"/>
              <a:t>Vicarious Victim</a:t>
            </a:r>
          </a:p>
          <a:p>
            <a:pPr lvl="1"/>
            <a:r>
              <a:rPr lang="en-US" b="1" dirty="0" smtClean="0"/>
              <a:t>Feels vulnerable, moderate to high degree of empathy and sensitivity, does not take a stand due to fear, experiences guilt about failure to act</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1781"/>
            <a:ext cx="4419600" cy="4211619"/>
          </a:xfrm>
          <a:prstGeom prst="rect">
            <a:avLst/>
          </a:prstGeom>
        </p:spPr>
      </p:pic>
    </p:spTree>
    <p:extLst>
      <p:ext uri="{BB962C8B-B14F-4D97-AF65-F5344CB8AC3E}">
        <p14:creationId xmlns:p14="http://schemas.microsoft.com/office/powerpoint/2010/main" val="3054522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Downward Spiral of Victimization</a:t>
            </a:r>
            <a:endParaRPr lang="en-US" dirty="0"/>
          </a:p>
        </p:txBody>
      </p:sp>
      <p:sp>
        <p:nvSpPr>
          <p:cNvPr id="3" name="Content Placeholder 2"/>
          <p:cNvSpPr>
            <a:spLocks noGrp="1"/>
          </p:cNvSpPr>
          <p:nvPr>
            <p:ph idx="1"/>
          </p:nvPr>
        </p:nvSpPr>
        <p:spPr/>
        <p:txBody>
          <a:bodyPr/>
          <a:lstStyle/>
          <a:p>
            <a:r>
              <a:rPr lang="en-US" b="1" dirty="0" smtClean="0"/>
              <a:t>Repeatedly bullied</a:t>
            </a:r>
          </a:p>
          <a:p>
            <a:r>
              <a:rPr lang="en-US" b="1" dirty="0" smtClean="0"/>
              <a:t>Lowered self-esteem</a:t>
            </a:r>
          </a:p>
          <a:p>
            <a:r>
              <a:rPr lang="en-US" b="1" dirty="0" smtClean="0"/>
              <a:t>More ineffective responses</a:t>
            </a:r>
          </a:p>
          <a:p>
            <a:r>
              <a:rPr lang="en-US" b="1" dirty="0" smtClean="0"/>
              <a:t>More bullying</a:t>
            </a:r>
          </a:p>
          <a:p>
            <a:r>
              <a:rPr lang="en-US" b="1" dirty="0" smtClean="0"/>
              <a:t>Increased disapproval/avoidance</a:t>
            </a:r>
          </a:p>
          <a:p>
            <a:pPr>
              <a:buNone/>
            </a:pPr>
            <a:r>
              <a:rPr lang="en-US" b="1" dirty="0" smtClean="0"/>
              <a:t>	by peers</a:t>
            </a:r>
          </a:p>
          <a:p>
            <a:r>
              <a:rPr lang="en-US" b="1" dirty="0" smtClean="0"/>
              <a:t>Thoughts of self-blame, “I deserve it”</a:t>
            </a:r>
          </a:p>
          <a:p>
            <a:r>
              <a:rPr lang="en-US" b="1" dirty="0" smtClean="0"/>
              <a:t>Hopelessness</a:t>
            </a:r>
          </a:p>
          <a:p>
            <a:r>
              <a:rPr lang="en-US" b="1" dirty="0" smtClean="0"/>
              <a:t>More bullying</a:t>
            </a:r>
            <a:endParaRPr lang="en-US" b="1" dirty="0"/>
          </a:p>
        </p:txBody>
      </p:sp>
      <p:sp>
        <p:nvSpPr>
          <p:cNvPr id="4" name="Down Arrow 3"/>
          <p:cNvSpPr/>
          <p:nvPr/>
        </p:nvSpPr>
        <p:spPr>
          <a:xfrm>
            <a:off x="7010400" y="1828800"/>
            <a:ext cx="1676400"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75" y="61984"/>
            <a:ext cx="5183875" cy="1538216"/>
          </a:xfrm>
        </p:spPr>
        <p:txBody>
          <a:bodyPr/>
          <a:lstStyle/>
          <a:p>
            <a:pPr eaLnBrk="1" hangingPunct="1"/>
            <a:r>
              <a:rPr lang="en-US" altLang="en-US" b="1" dirty="0" smtClean="0"/>
              <a:t>Warning Signs of Being Bullied</a:t>
            </a:r>
            <a:endParaRPr lang="en-US" altLang="en-US" dirty="0" smtClean="0"/>
          </a:p>
        </p:txBody>
      </p:sp>
      <p:sp>
        <p:nvSpPr>
          <p:cNvPr id="3" name="Content Placeholder 2"/>
          <p:cNvSpPr>
            <a:spLocks noGrp="1"/>
          </p:cNvSpPr>
          <p:nvPr>
            <p:ph idx="1"/>
          </p:nvPr>
        </p:nvSpPr>
        <p:spPr>
          <a:xfrm>
            <a:off x="457200" y="2072640"/>
            <a:ext cx="8229600" cy="4709160"/>
          </a:xfrm>
        </p:spPr>
        <p:txBody>
          <a:bodyPr rtlCol="0">
            <a:normAutofit fontScale="92500" lnSpcReduction="20000"/>
          </a:bodyPr>
          <a:lstStyle/>
          <a:p>
            <a:pPr eaLnBrk="1" fontAlgn="auto" hangingPunct="1">
              <a:spcAft>
                <a:spcPts val="0"/>
              </a:spcAft>
              <a:defRPr/>
            </a:pPr>
            <a:r>
              <a:rPr lang="en-US" dirty="0" smtClean="0"/>
              <a:t>Is quiet, sensitive, shy</a:t>
            </a:r>
          </a:p>
          <a:p>
            <a:pPr eaLnBrk="1" fontAlgn="auto" hangingPunct="1">
              <a:spcAft>
                <a:spcPts val="0"/>
              </a:spcAft>
              <a:defRPr/>
            </a:pPr>
            <a:r>
              <a:rPr lang="en-US" dirty="0" smtClean="0"/>
              <a:t>Appears anxious or insecure</a:t>
            </a:r>
          </a:p>
          <a:p>
            <a:pPr eaLnBrk="1" fontAlgn="auto" hangingPunct="1">
              <a:spcAft>
                <a:spcPts val="0"/>
              </a:spcAft>
              <a:defRPr/>
            </a:pPr>
            <a:r>
              <a:rPr lang="en-US" dirty="0" smtClean="0"/>
              <a:t>Appears unhappy, depressed, tearful</a:t>
            </a:r>
          </a:p>
          <a:p>
            <a:pPr eaLnBrk="1" fontAlgn="auto" hangingPunct="1">
              <a:spcAft>
                <a:spcPts val="0"/>
              </a:spcAft>
              <a:defRPr/>
            </a:pPr>
            <a:r>
              <a:rPr lang="en-US" dirty="0" smtClean="0"/>
              <a:t>Cuts, bruises, scratches</a:t>
            </a:r>
          </a:p>
          <a:p>
            <a:pPr eaLnBrk="1" fontAlgn="auto" hangingPunct="1">
              <a:spcAft>
                <a:spcPts val="0"/>
              </a:spcAft>
              <a:defRPr/>
            </a:pPr>
            <a:r>
              <a:rPr lang="en-US" dirty="0" smtClean="0"/>
              <a:t>Headaches, stomachaches</a:t>
            </a:r>
          </a:p>
          <a:p>
            <a:pPr eaLnBrk="1" fontAlgn="auto" hangingPunct="1">
              <a:spcAft>
                <a:spcPts val="0"/>
              </a:spcAft>
              <a:defRPr/>
            </a:pPr>
            <a:r>
              <a:rPr lang="en-US" dirty="0" smtClean="0"/>
              <a:t>Damaged/missing possessions</a:t>
            </a:r>
          </a:p>
          <a:p>
            <a:pPr eaLnBrk="1" fontAlgn="auto" hangingPunct="1">
              <a:spcAft>
                <a:spcPts val="0"/>
              </a:spcAft>
              <a:defRPr/>
            </a:pPr>
            <a:r>
              <a:rPr lang="en-US" dirty="0" smtClean="0"/>
              <a:t>Has few friends</a:t>
            </a:r>
          </a:p>
          <a:p>
            <a:pPr eaLnBrk="1" fontAlgn="auto" hangingPunct="1">
              <a:spcAft>
                <a:spcPts val="0"/>
              </a:spcAft>
              <a:defRPr/>
            </a:pPr>
            <a:r>
              <a:rPr lang="en-US" dirty="0" smtClean="0"/>
              <a:t>Is alone or excluded from friends or peers during break</a:t>
            </a:r>
          </a:p>
          <a:p>
            <a:pPr eaLnBrk="1" fontAlgn="auto" hangingPunct="1">
              <a:spcAft>
                <a:spcPts val="0"/>
              </a:spcAft>
              <a:defRPr/>
            </a:pPr>
            <a:r>
              <a:rPr lang="en-US" dirty="0" smtClean="0"/>
              <a:t>Tries to stay close to the teacher or other adults</a:t>
            </a:r>
          </a:p>
          <a:p>
            <a:pPr eaLnBrk="1" fontAlgn="auto" hangingPunct="1">
              <a:spcAft>
                <a:spcPts val="0"/>
              </a:spcAft>
              <a:defRPr/>
            </a:pPr>
            <a:r>
              <a:rPr lang="en-US" dirty="0" smtClean="0"/>
              <a:t>Has difficulty speaking up</a:t>
            </a:r>
          </a:p>
          <a:p>
            <a:pPr eaLnBrk="1" fontAlgn="auto" hangingPunct="1">
              <a:spcAft>
                <a:spcPts val="0"/>
              </a:spcAft>
              <a:defRPr/>
            </a:pPr>
            <a:r>
              <a:rPr lang="en-US" dirty="0" smtClean="0"/>
              <a:t>Shows a deterioration of school work</a:t>
            </a:r>
            <a:endParaRPr lang="en-US" dirty="0"/>
          </a:p>
        </p:txBody>
      </p:sp>
      <p:pic>
        <p:nvPicPr>
          <p:cNvPr id="36868" name="Picture 7" descr="boy-cry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222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95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2392362"/>
          </a:xfrm>
        </p:spPr>
        <p:txBody>
          <a:bodyPr>
            <a:normAutofit/>
          </a:bodyPr>
          <a:lstStyle/>
          <a:p>
            <a:r>
              <a:rPr lang="en-US" dirty="0" smtClean="0"/>
              <a:t>Effects</a:t>
            </a:r>
            <a:br>
              <a:rPr lang="en-US" dirty="0" smtClean="0"/>
            </a:br>
            <a:r>
              <a:rPr lang="en-US" dirty="0" smtClean="0"/>
              <a:t>of</a:t>
            </a:r>
            <a:r>
              <a:rPr lang="en-US" dirty="0"/>
              <a:t> </a:t>
            </a:r>
            <a:r>
              <a:rPr lang="en-US" dirty="0" smtClean="0"/>
              <a:t>Bullying</a:t>
            </a:r>
            <a:br>
              <a:rPr lang="en-US" dirty="0" smtClean="0"/>
            </a:br>
            <a:r>
              <a:rPr lang="en-US" dirty="0" smtClean="0"/>
              <a:t>on Victims</a:t>
            </a:r>
            <a:endParaRPr lang="en-US" dirty="0"/>
          </a:p>
        </p:txBody>
      </p:sp>
      <p:sp>
        <p:nvSpPr>
          <p:cNvPr id="3" name="Content Placeholder 2"/>
          <p:cNvSpPr>
            <a:spLocks noGrp="1"/>
          </p:cNvSpPr>
          <p:nvPr>
            <p:ph idx="1"/>
          </p:nvPr>
        </p:nvSpPr>
        <p:spPr>
          <a:xfrm>
            <a:off x="152400" y="3048000"/>
            <a:ext cx="7620000" cy="3261360"/>
          </a:xfrm>
        </p:spPr>
        <p:txBody>
          <a:bodyPr/>
          <a:lstStyle/>
          <a:p>
            <a:r>
              <a:rPr lang="en-US" sz="4400" b="1" dirty="0" smtClean="0"/>
              <a:t>Academic</a:t>
            </a:r>
          </a:p>
          <a:p>
            <a:pPr lvl="1"/>
            <a:r>
              <a:rPr lang="en-US" sz="2800" b="1" dirty="0" smtClean="0"/>
              <a:t>School avoidance, truancy</a:t>
            </a:r>
          </a:p>
          <a:p>
            <a:pPr lvl="1"/>
            <a:r>
              <a:rPr lang="en-US" sz="2800" b="1" dirty="0" smtClean="0"/>
              <a:t>Lowered grades and reduced learning</a:t>
            </a:r>
          </a:p>
          <a:p>
            <a:pPr lvl="1"/>
            <a:r>
              <a:rPr lang="en-US" sz="2800" b="1" dirty="0" smtClean="0"/>
              <a:t>Lowered self-esteem</a:t>
            </a:r>
          </a:p>
          <a:p>
            <a:pPr lvl="1"/>
            <a:r>
              <a:rPr lang="en-US" sz="2800" b="1" dirty="0" smtClean="0"/>
              <a:t>Diminished academic risk taking</a:t>
            </a:r>
          </a:p>
          <a:p>
            <a:pPr>
              <a:buNone/>
            </a:pPr>
            <a:endParaRPr lang="en-US"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9976" y="76200"/>
            <a:ext cx="4187952" cy="310286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858962"/>
          </a:xfrm>
        </p:spPr>
        <p:txBody>
          <a:bodyPr>
            <a:normAutofit fontScale="90000"/>
          </a:bodyPr>
          <a:lstStyle/>
          <a:p>
            <a:r>
              <a:rPr lang="en-US" dirty="0" smtClean="0"/>
              <a:t>Effects </a:t>
            </a:r>
            <a:br>
              <a:rPr lang="en-US" dirty="0" smtClean="0"/>
            </a:br>
            <a:r>
              <a:rPr lang="en-US" dirty="0" smtClean="0"/>
              <a:t>of Bullying</a:t>
            </a:r>
            <a:br>
              <a:rPr lang="en-US" dirty="0" smtClean="0"/>
            </a:br>
            <a:r>
              <a:rPr lang="en-US" dirty="0" smtClean="0"/>
              <a:t>on Victims</a:t>
            </a:r>
            <a:endParaRPr lang="en-US" dirty="0"/>
          </a:p>
        </p:txBody>
      </p:sp>
      <p:sp>
        <p:nvSpPr>
          <p:cNvPr id="3" name="Content Placeholder 2"/>
          <p:cNvSpPr>
            <a:spLocks noGrp="1"/>
          </p:cNvSpPr>
          <p:nvPr>
            <p:ph idx="1"/>
          </p:nvPr>
        </p:nvSpPr>
        <p:spPr>
          <a:xfrm>
            <a:off x="152400" y="2743200"/>
            <a:ext cx="7620000" cy="4038600"/>
          </a:xfrm>
        </p:spPr>
        <p:txBody>
          <a:bodyPr>
            <a:normAutofit lnSpcReduction="10000"/>
          </a:bodyPr>
          <a:lstStyle/>
          <a:p>
            <a:r>
              <a:rPr lang="en-US" sz="4400" b="1" dirty="0" smtClean="0"/>
              <a:t>Health Problems</a:t>
            </a:r>
          </a:p>
          <a:p>
            <a:pPr lvl="1"/>
            <a:r>
              <a:rPr lang="en-US" sz="2800" b="1" dirty="0" smtClean="0"/>
              <a:t>Loss of appetite</a:t>
            </a:r>
          </a:p>
          <a:p>
            <a:pPr lvl="1"/>
            <a:r>
              <a:rPr lang="en-US" sz="2800" b="1" dirty="0" smtClean="0"/>
              <a:t>Nervousness</a:t>
            </a:r>
          </a:p>
          <a:p>
            <a:pPr lvl="1"/>
            <a:r>
              <a:rPr lang="en-US" sz="2800" b="1" dirty="0" smtClean="0"/>
              <a:t>Frequent trips to the school nurse</a:t>
            </a:r>
          </a:p>
          <a:p>
            <a:pPr lvl="1"/>
            <a:r>
              <a:rPr lang="en-US" sz="2800" b="1" dirty="0" smtClean="0"/>
              <a:t>Stomachaches, vomiting</a:t>
            </a:r>
          </a:p>
          <a:p>
            <a:pPr lvl="1"/>
            <a:r>
              <a:rPr lang="en-US" sz="2800" b="1" dirty="0" smtClean="0"/>
              <a:t>Depression</a:t>
            </a:r>
          </a:p>
          <a:p>
            <a:pPr lvl="1"/>
            <a:r>
              <a:rPr lang="en-US" sz="2800" b="1" dirty="0" smtClean="0"/>
              <a:t>Headaches</a:t>
            </a:r>
          </a:p>
          <a:p>
            <a:pPr lvl="1"/>
            <a:r>
              <a:rPr lang="en-US" sz="2800" b="1" dirty="0" smtClean="0"/>
              <a:t>Loss of sleep</a:t>
            </a:r>
          </a:p>
          <a:p>
            <a:pPr lvl="1"/>
            <a:endParaRPr lang="en-US" dirty="0" smtClean="0"/>
          </a:p>
          <a:p>
            <a:pPr>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1" y="104775"/>
            <a:ext cx="4114800" cy="273891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2011362"/>
          </a:xfrm>
        </p:spPr>
        <p:txBody>
          <a:bodyPr>
            <a:normAutofit/>
          </a:bodyPr>
          <a:lstStyle/>
          <a:p>
            <a:r>
              <a:rPr lang="en-US" dirty="0" smtClean="0"/>
              <a:t>Effects</a:t>
            </a:r>
            <a:br>
              <a:rPr lang="en-US" dirty="0" smtClean="0"/>
            </a:br>
            <a:r>
              <a:rPr lang="en-US" dirty="0" smtClean="0"/>
              <a:t>of Bullying</a:t>
            </a:r>
            <a:br>
              <a:rPr lang="en-US" dirty="0" smtClean="0"/>
            </a:br>
            <a:r>
              <a:rPr lang="en-US" dirty="0" smtClean="0"/>
              <a:t>on Victims</a:t>
            </a:r>
            <a:endParaRPr lang="en-US" dirty="0"/>
          </a:p>
        </p:txBody>
      </p:sp>
      <p:sp>
        <p:nvSpPr>
          <p:cNvPr id="3" name="Content Placeholder 2"/>
          <p:cNvSpPr>
            <a:spLocks noGrp="1"/>
          </p:cNvSpPr>
          <p:nvPr>
            <p:ph idx="1"/>
          </p:nvPr>
        </p:nvSpPr>
        <p:spPr>
          <a:xfrm>
            <a:off x="0" y="2774576"/>
            <a:ext cx="7620000" cy="4007223"/>
          </a:xfrm>
        </p:spPr>
        <p:txBody>
          <a:bodyPr>
            <a:normAutofit lnSpcReduction="10000"/>
          </a:bodyPr>
          <a:lstStyle/>
          <a:p>
            <a:r>
              <a:rPr lang="en-US" sz="4400" b="1" dirty="0" smtClean="0"/>
              <a:t>Adjustment Problems</a:t>
            </a:r>
          </a:p>
          <a:p>
            <a:pPr lvl="1"/>
            <a:r>
              <a:rPr lang="en-US" sz="2800" b="1" dirty="0" smtClean="0"/>
              <a:t>Emotional distress</a:t>
            </a:r>
          </a:p>
          <a:p>
            <a:pPr lvl="1"/>
            <a:r>
              <a:rPr lang="en-US" sz="2800" b="1" dirty="0" smtClean="0"/>
              <a:t>Anxiety</a:t>
            </a:r>
          </a:p>
          <a:p>
            <a:pPr lvl="1"/>
            <a:r>
              <a:rPr lang="en-US" sz="2800" b="1" dirty="0" smtClean="0"/>
              <a:t>Depression</a:t>
            </a:r>
          </a:p>
          <a:p>
            <a:pPr lvl="1"/>
            <a:r>
              <a:rPr lang="en-US" sz="2800" b="1" dirty="0" smtClean="0"/>
              <a:t>Lowered self-esteem</a:t>
            </a:r>
          </a:p>
          <a:p>
            <a:pPr lvl="1"/>
            <a:r>
              <a:rPr lang="en-US" sz="2800" b="1" dirty="0" smtClean="0"/>
              <a:t>Homicidal ideation and attempts</a:t>
            </a:r>
          </a:p>
          <a:p>
            <a:pPr lvl="1"/>
            <a:r>
              <a:rPr lang="en-US" sz="2800" b="1" dirty="0" smtClean="0"/>
              <a:t>Suicidal ideation and attempts</a:t>
            </a:r>
          </a:p>
          <a:p>
            <a:pPr lvl="1"/>
            <a:r>
              <a:rPr lang="en-US" sz="2800" b="1" dirty="0" smtClean="0"/>
              <a:t>Loneliness</a:t>
            </a:r>
            <a:endParaRPr lang="en-US" dirty="0" smtClean="0"/>
          </a:p>
          <a:p>
            <a:pPr>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76201"/>
            <a:ext cx="3886200" cy="261747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4648200" cy="2316162"/>
          </a:xfrm>
        </p:spPr>
        <p:txBody>
          <a:bodyPr>
            <a:normAutofit/>
          </a:bodyPr>
          <a:lstStyle/>
          <a:p>
            <a:r>
              <a:rPr lang="en-US" dirty="0" smtClean="0"/>
              <a:t>Strategies</a:t>
            </a:r>
            <a:br>
              <a:rPr lang="en-US" dirty="0" smtClean="0"/>
            </a:br>
            <a:r>
              <a:rPr lang="en-US" dirty="0" smtClean="0"/>
              <a:t>with</a:t>
            </a:r>
            <a:br>
              <a:rPr lang="en-US" dirty="0" smtClean="0"/>
            </a:br>
            <a:r>
              <a:rPr lang="en-US" dirty="0" smtClean="0"/>
              <a:t>Victims</a:t>
            </a:r>
            <a:endParaRPr lang="en-US" dirty="0"/>
          </a:p>
        </p:txBody>
      </p:sp>
      <p:sp>
        <p:nvSpPr>
          <p:cNvPr id="3" name="Content Placeholder 2"/>
          <p:cNvSpPr>
            <a:spLocks noGrp="1"/>
          </p:cNvSpPr>
          <p:nvPr>
            <p:ph idx="1"/>
          </p:nvPr>
        </p:nvSpPr>
        <p:spPr>
          <a:xfrm>
            <a:off x="76200" y="2819400"/>
            <a:ext cx="8229600" cy="3962400"/>
          </a:xfrm>
        </p:spPr>
        <p:txBody>
          <a:bodyPr/>
          <a:lstStyle/>
          <a:p>
            <a:r>
              <a:rPr lang="en-US" b="1" dirty="0" smtClean="0"/>
              <a:t>Use a supportive, fear-reducing style</a:t>
            </a:r>
          </a:p>
          <a:p>
            <a:r>
              <a:rPr lang="en-US" b="1" dirty="0" smtClean="0"/>
              <a:t>Reduce self-blame by clear identification of cruel behavior</a:t>
            </a:r>
          </a:p>
          <a:p>
            <a:r>
              <a:rPr lang="en-US" b="1" dirty="0" smtClean="0"/>
              <a:t>Demonstrate compassion and empathy</a:t>
            </a:r>
          </a:p>
          <a:p>
            <a:r>
              <a:rPr lang="en-US" b="1" dirty="0" smtClean="0"/>
              <a:t>Connect victim to helpful peers</a:t>
            </a:r>
          </a:p>
          <a:p>
            <a:r>
              <a:rPr lang="en-US" b="1" dirty="0" smtClean="0"/>
              <a:t>Mobilize caring majority in the classroom</a:t>
            </a:r>
          </a:p>
          <a:p>
            <a:r>
              <a:rPr lang="en-US" b="1" dirty="0" smtClean="0"/>
              <a:t>Consider individual help with friendship skills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76200"/>
            <a:ext cx="2667000" cy="2667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Students Who Are Bullied….</a:t>
            </a:r>
            <a:endParaRPr lang="en-US" dirty="0"/>
          </a:p>
        </p:txBody>
      </p:sp>
      <p:sp>
        <p:nvSpPr>
          <p:cNvPr id="3" name="Content Placeholder 2"/>
          <p:cNvSpPr>
            <a:spLocks noGrp="1"/>
          </p:cNvSpPr>
          <p:nvPr>
            <p:ph idx="1"/>
          </p:nvPr>
        </p:nvSpPr>
        <p:spPr>
          <a:xfrm>
            <a:off x="76200" y="1600200"/>
            <a:ext cx="8229600" cy="4709160"/>
          </a:xfrm>
        </p:spPr>
        <p:txBody>
          <a:bodyPr>
            <a:normAutofit lnSpcReduction="10000"/>
          </a:bodyPr>
          <a:lstStyle/>
          <a:p>
            <a:r>
              <a:rPr lang="en-US" b="1" dirty="0" smtClean="0"/>
              <a:t>Develop resistance skills and teach assertiveness skills.</a:t>
            </a:r>
          </a:p>
          <a:p>
            <a:pPr>
              <a:buNone/>
            </a:pPr>
            <a:endParaRPr lang="en-US" b="1" dirty="0" smtClean="0"/>
          </a:p>
          <a:p>
            <a:r>
              <a:rPr lang="en-US" b="1" dirty="0" smtClean="0"/>
              <a:t>Remove the emotional payoff for </a:t>
            </a:r>
          </a:p>
          <a:p>
            <a:pPr>
              <a:buNone/>
            </a:pPr>
            <a:r>
              <a:rPr lang="en-US" b="1" dirty="0" smtClean="0"/>
              <a:t>	the bullies. Remind students that </a:t>
            </a:r>
          </a:p>
          <a:p>
            <a:pPr>
              <a:buNone/>
            </a:pPr>
            <a:r>
              <a:rPr lang="en-US" b="1" dirty="0" smtClean="0"/>
              <a:t>	standing up for themselves does not </a:t>
            </a:r>
          </a:p>
          <a:p>
            <a:pPr>
              <a:buNone/>
            </a:pPr>
            <a:r>
              <a:rPr lang="en-US" b="1" dirty="0" smtClean="0"/>
              <a:t>	mean countering aggression with aggression.</a:t>
            </a:r>
          </a:p>
          <a:p>
            <a:pPr>
              <a:buNone/>
            </a:pPr>
            <a:endParaRPr lang="en-US" b="1" dirty="0" smtClean="0"/>
          </a:p>
          <a:p>
            <a:r>
              <a:rPr lang="en-US" b="1" dirty="0" smtClean="0"/>
              <a:t>Ignoring a bully is not enough....they keep at it. Teach children to stand up for themselves.</a:t>
            </a:r>
          </a:p>
        </p:txBody>
      </p:sp>
      <p:pic>
        <p:nvPicPr>
          <p:cNvPr id="2050" name="Picture 2" descr="C:\Documents and Settings\Rhonda England\Local Settings\Temporary Internet Files\Content.IE5\TM5T9ECQ\MC900366394[1].wmf"/>
          <p:cNvPicPr>
            <a:picLocks noChangeAspect="1" noChangeArrowheads="1"/>
          </p:cNvPicPr>
          <p:nvPr/>
        </p:nvPicPr>
        <p:blipFill>
          <a:blip r:embed="rId2" cstate="print"/>
          <a:srcRect/>
          <a:stretch>
            <a:fillRect/>
          </a:stretch>
        </p:blipFill>
        <p:spPr bwMode="auto">
          <a:xfrm>
            <a:off x="6858000" y="1371599"/>
            <a:ext cx="2133600" cy="2717473"/>
          </a:xfrm>
          <a:prstGeom prst="rect">
            <a:avLst/>
          </a:prstGeom>
          <a:noFill/>
        </p:spPr>
      </p:pic>
    </p:spTree>
    <p:extLst>
      <p:ext uri="{BB962C8B-B14F-4D97-AF65-F5344CB8AC3E}">
        <p14:creationId xmlns:p14="http://schemas.microsoft.com/office/powerpoint/2010/main" val="324603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Autofit/>
          </a:bodyPr>
          <a:lstStyle/>
          <a:p>
            <a:pPr eaLnBrk="1" fontAlgn="auto" hangingPunct="1">
              <a:spcAft>
                <a:spcPts val="0"/>
              </a:spcAft>
              <a:defRPr/>
            </a:pPr>
            <a:r>
              <a:rPr lang="en-US" sz="2800" b="1" kern="10" spc="560" dirty="0" smtClean="0">
                <a:ln w="9525">
                  <a:noFill/>
                  <a:round/>
                  <a:headEnd/>
                  <a:tailEnd/>
                </a:ln>
                <a:ea typeface="Tahoma"/>
                <a:cs typeface="Tahoma"/>
              </a:rPr>
              <a:t/>
            </a:r>
            <a:br>
              <a:rPr lang="en-US" sz="2800" b="1" kern="10" spc="560" dirty="0" smtClean="0">
                <a:ln w="9525">
                  <a:noFill/>
                  <a:round/>
                  <a:headEnd/>
                  <a:tailEnd/>
                </a:ln>
                <a:ea typeface="Tahoma"/>
                <a:cs typeface="Tahoma"/>
              </a:rPr>
            </a:br>
            <a:r>
              <a:rPr lang="en-US" sz="3600" b="1" dirty="0" smtClean="0">
                <a:latin typeface="Tahoma" pitchFamily="34" charset="0"/>
              </a:rPr>
              <a:t>Pregnancy Discrimination Act of 1978</a:t>
            </a:r>
            <a:r>
              <a:rPr lang="en-US" sz="2800" b="1" dirty="0" smtClean="0">
                <a:latin typeface="Tahoma" pitchFamily="34" charset="0"/>
              </a:rPr>
              <a:t/>
            </a:r>
            <a:br>
              <a:rPr lang="en-US" sz="2800" b="1" dirty="0" smtClean="0">
                <a:latin typeface="Tahoma" pitchFamily="34" charset="0"/>
              </a:rPr>
            </a:br>
            <a:endParaRPr lang="en-US" sz="2800" dirty="0"/>
          </a:p>
        </p:txBody>
      </p:sp>
      <p:sp>
        <p:nvSpPr>
          <p:cNvPr id="10243" name="Content Placeholder 2"/>
          <p:cNvSpPr>
            <a:spLocks noGrp="1"/>
          </p:cNvSpPr>
          <p:nvPr>
            <p:ph idx="1"/>
          </p:nvPr>
        </p:nvSpPr>
        <p:spPr>
          <a:xfrm>
            <a:off x="152400" y="2590800"/>
            <a:ext cx="8534400" cy="2667000"/>
          </a:xfrm>
        </p:spPr>
        <p:txBody>
          <a:bodyPr>
            <a:normAutofit lnSpcReduction="10000"/>
          </a:bodyPr>
          <a:lstStyle/>
          <a:p>
            <a:pPr eaLnBrk="1" hangingPunct="1">
              <a:buFont typeface="Arial" panose="020B0604020202020204" pitchFamily="34" charset="0"/>
              <a:buNone/>
            </a:pPr>
            <a:r>
              <a:rPr lang="en-US" altLang="en-US" dirty="0" smtClean="0">
                <a:latin typeface="Tahoma" panose="020B0604030504040204" pitchFamily="34" charset="0"/>
              </a:rPr>
              <a:t>Amendment to Civil Rights Act</a:t>
            </a:r>
          </a:p>
          <a:p>
            <a:pPr eaLnBrk="1" hangingPunct="1">
              <a:buFont typeface="Arial" panose="020B0604020202020204" pitchFamily="34" charset="0"/>
              <a:buNone/>
            </a:pPr>
            <a:endParaRPr lang="en-US" altLang="en-US" dirty="0" smtClean="0">
              <a:latin typeface="Tahoma" panose="020B0604030504040204" pitchFamily="34" charset="0"/>
            </a:endParaRPr>
          </a:p>
          <a:p>
            <a:pPr eaLnBrk="1" hangingPunct="1">
              <a:buFont typeface="Arial" panose="020B0604020202020204" pitchFamily="34" charset="0"/>
              <a:buNone/>
            </a:pPr>
            <a:r>
              <a:rPr lang="en-US" altLang="en-US" dirty="0" smtClean="0">
                <a:latin typeface="Tahoma" panose="020B0604030504040204" pitchFamily="34" charset="0"/>
              </a:rPr>
              <a:t>	Discrimination on the basis of pregnancy, childbirth or related medical conditions constitutes unlawful sex discrimination under Title VII.</a:t>
            </a:r>
          </a:p>
          <a:p>
            <a:pPr eaLnBrk="1" hangingPunct="1">
              <a:buFont typeface="Arial" panose="020B0604020202020204" pitchFamily="34" charset="0"/>
              <a:buNone/>
            </a:pPr>
            <a:endParaRPr lang="en-US" altLang="en-US" dirty="0" smtClean="0"/>
          </a:p>
        </p:txBody>
      </p:sp>
      <p:pic>
        <p:nvPicPr>
          <p:cNvPr id="1024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675" y="4038600"/>
            <a:ext cx="125412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0036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Students Who Are Bullied….</a:t>
            </a:r>
            <a:endParaRPr lang="en-US" dirty="0"/>
          </a:p>
        </p:txBody>
      </p:sp>
      <p:sp>
        <p:nvSpPr>
          <p:cNvPr id="3" name="Content Placeholder 2"/>
          <p:cNvSpPr>
            <a:spLocks noGrp="1"/>
          </p:cNvSpPr>
          <p:nvPr>
            <p:ph idx="1"/>
          </p:nvPr>
        </p:nvSpPr>
        <p:spPr>
          <a:xfrm>
            <a:off x="0" y="1676400"/>
            <a:ext cx="7010400" cy="4572000"/>
          </a:xfrm>
        </p:spPr>
        <p:txBody>
          <a:bodyPr>
            <a:normAutofit/>
          </a:bodyPr>
          <a:lstStyle/>
          <a:p>
            <a:r>
              <a:rPr lang="en-US" b="1" dirty="0" smtClean="0"/>
              <a:t>Follow the procedures for the safe reporting of bullying. Explain that this is not tattling but information you need to make school safe for everyone. Reinforce that you are </a:t>
            </a:r>
          </a:p>
          <a:p>
            <a:pPr>
              <a:buNone/>
            </a:pPr>
            <a:r>
              <a:rPr lang="en-US" b="1" dirty="0" smtClean="0"/>
              <a:t>	committed to keeping targets </a:t>
            </a:r>
          </a:p>
          <a:p>
            <a:pPr>
              <a:buNone/>
            </a:pPr>
            <a:r>
              <a:rPr lang="en-US" b="1" dirty="0" smtClean="0"/>
              <a:t>	stay safe from reprisals.</a:t>
            </a:r>
          </a:p>
          <a:p>
            <a:pPr>
              <a:buNone/>
            </a:pPr>
            <a:endParaRPr lang="en-US" b="1" dirty="0" smtClean="0"/>
          </a:p>
        </p:txBody>
      </p:sp>
      <p:pic>
        <p:nvPicPr>
          <p:cNvPr id="1026" name="Picture 2" descr="C:\Documents and Settings\Rhonda England\Local Settings\Temporary Internet Files\Content.IE5\TM5T9ECQ\MC900366394[1].wmf"/>
          <p:cNvPicPr>
            <a:picLocks noChangeAspect="1" noChangeArrowheads="1"/>
          </p:cNvPicPr>
          <p:nvPr/>
        </p:nvPicPr>
        <p:blipFill>
          <a:blip r:embed="rId2" cstate="print"/>
          <a:srcRect/>
          <a:stretch>
            <a:fillRect/>
          </a:stretch>
        </p:blipFill>
        <p:spPr bwMode="auto">
          <a:xfrm>
            <a:off x="5867400" y="2895600"/>
            <a:ext cx="3024531" cy="3852213"/>
          </a:xfrm>
          <a:prstGeom prst="rect">
            <a:avLst/>
          </a:prstGeom>
          <a:noFill/>
        </p:spPr>
      </p:pic>
    </p:spTree>
    <p:extLst>
      <p:ext uri="{BB962C8B-B14F-4D97-AF65-F5344CB8AC3E}">
        <p14:creationId xmlns:p14="http://schemas.microsoft.com/office/powerpoint/2010/main" val="47952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239000" cy="1143000"/>
          </a:xfrm>
        </p:spPr>
        <p:txBody>
          <a:bodyPr>
            <a:normAutofit fontScale="90000"/>
          </a:bodyPr>
          <a:lstStyle/>
          <a:p>
            <a:pPr algn="l"/>
            <a:r>
              <a:rPr lang="en-US" dirty="0" smtClean="0"/>
              <a:t>Common Characteristics of Bullies….</a:t>
            </a:r>
            <a:endParaRPr lang="en-US" dirty="0"/>
          </a:p>
        </p:txBody>
      </p:sp>
      <p:sp>
        <p:nvSpPr>
          <p:cNvPr id="3" name="Content Placeholder 2"/>
          <p:cNvSpPr>
            <a:spLocks noGrp="1"/>
          </p:cNvSpPr>
          <p:nvPr>
            <p:ph idx="1"/>
          </p:nvPr>
        </p:nvSpPr>
        <p:spPr>
          <a:xfrm>
            <a:off x="76200" y="1752600"/>
            <a:ext cx="8991600" cy="5105400"/>
          </a:xfrm>
        </p:spPr>
        <p:txBody>
          <a:bodyPr>
            <a:normAutofit lnSpcReduction="10000"/>
          </a:bodyPr>
          <a:lstStyle/>
          <a:p>
            <a:r>
              <a:rPr lang="en-US" b="1" dirty="0" smtClean="0"/>
              <a:t>Values rewards that aggression  can bring</a:t>
            </a:r>
          </a:p>
          <a:p>
            <a:r>
              <a:rPr lang="en-US" b="1" dirty="0" smtClean="0"/>
              <a:t>Lacks empathy for victims &amp; has difficulty feeling compassion</a:t>
            </a:r>
          </a:p>
          <a:p>
            <a:r>
              <a:rPr lang="en-US" b="1" dirty="0" smtClean="0"/>
              <a:t>Lacks guilt:  Feels victim provoked attack</a:t>
            </a:r>
          </a:p>
          <a:p>
            <a:r>
              <a:rPr lang="en-US" b="1" dirty="0" smtClean="0"/>
              <a:t>Likes to be in charge, dominate and win</a:t>
            </a:r>
          </a:p>
          <a:p>
            <a:r>
              <a:rPr lang="en-US" b="1" dirty="0" smtClean="0"/>
              <a:t>Other parents or role models often model aggression</a:t>
            </a:r>
          </a:p>
          <a:p>
            <a:r>
              <a:rPr lang="en-US" b="1" dirty="0" smtClean="0"/>
              <a:t>Thinks unrealistically (“I should always get what I want”)</a:t>
            </a:r>
          </a:p>
          <a:p>
            <a:r>
              <a:rPr lang="en-US" b="1" dirty="0" smtClean="0"/>
              <a:t>Commonly becomes board and gets a thrill from exerting power</a:t>
            </a:r>
          </a:p>
          <a:p>
            <a:endParaRPr lang="en-US" dirty="0"/>
          </a:p>
        </p:txBody>
      </p:sp>
      <p:pic>
        <p:nvPicPr>
          <p:cNvPr id="4" name="Picture 5" descr="C:\Documents and Settings\Rhonda England\Local Settings\Temporary Internet Files\Content.IE5\0JAXMH8Z\MC900232130[1].wmf"/>
          <p:cNvPicPr>
            <a:picLocks noChangeAspect="1" noChangeArrowheads="1"/>
          </p:cNvPicPr>
          <p:nvPr/>
        </p:nvPicPr>
        <p:blipFill>
          <a:blip r:embed="rId2" cstate="print"/>
          <a:srcRect/>
          <a:stretch>
            <a:fillRect/>
          </a:stretch>
        </p:blipFill>
        <p:spPr bwMode="auto">
          <a:xfrm>
            <a:off x="7239000" y="88369"/>
            <a:ext cx="1828800" cy="1794607"/>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4495800" cy="1706562"/>
          </a:xfrm>
        </p:spPr>
        <p:txBody>
          <a:bodyPr>
            <a:normAutofit fontScale="90000"/>
          </a:bodyPr>
          <a:lstStyle/>
          <a:p>
            <a:pPr eaLnBrk="1" hangingPunct="1"/>
            <a:r>
              <a:rPr lang="en-US" altLang="en-US" b="1" dirty="0" smtClean="0"/>
              <a:t>Warning Signs</a:t>
            </a:r>
            <a:br>
              <a:rPr lang="en-US" altLang="en-US" b="1" dirty="0" smtClean="0"/>
            </a:br>
            <a:r>
              <a:rPr lang="en-US" altLang="en-US" b="1" dirty="0" smtClean="0"/>
              <a:t>of</a:t>
            </a:r>
            <a:br>
              <a:rPr lang="en-US" altLang="en-US" b="1" dirty="0" smtClean="0"/>
            </a:br>
            <a:r>
              <a:rPr lang="en-US" altLang="en-US" b="1" dirty="0" smtClean="0"/>
              <a:t>Bullying Others</a:t>
            </a:r>
            <a:endParaRPr lang="en-US" altLang="en-US" dirty="0" smtClean="0"/>
          </a:p>
        </p:txBody>
      </p:sp>
      <p:sp>
        <p:nvSpPr>
          <p:cNvPr id="3" name="Content Placeholder 2"/>
          <p:cNvSpPr>
            <a:spLocks noGrp="1"/>
          </p:cNvSpPr>
          <p:nvPr>
            <p:ph idx="1"/>
          </p:nvPr>
        </p:nvSpPr>
        <p:spPr>
          <a:xfrm>
            <a:off x="76200" y="2148840"/>
            <a:ext cx="8610600" cy="4709160"/>
          </a:xfrm>
        </p:spPr>
        <p:txBody>
          <a:bodyPr rtlCol="0">
            <a:normAutofit fontScale="92500"/>
          </a:bodyPr>
          <a:lstStyle/>
          <a:p>
            <a:pPr eaLnBrk="1" fontAlgn="auto" hangingPunct="1">
              <a:spcAft>
                <a:spcPts val="0"/>
              </a:spcAft>
              <a:defRPr/>
            </a:pPr>
            <a:r>
              <a:rPr lang="en-US" dirty="0" smtClean="0"/>
              <a:t>Frequently teases, intimidates, threatens, ridicules other students</a:t>
            </a:r>
          </a:p>
          <a:p>
            <a:pPr eaLnBrk="1" fontAlgn="auto" hangingPunct="1">
              <a:spcAft>
                <a:spcPts val="0"/>
              </a:spcAft>
              <a:defRPr/>
            </a:pPr>
            <a:r>
              <a:rPr lang="en-US" dirty="0" smtClean="0"/>
              <a:t>Is hot tempered and impulsive</a:t>
            </a:r>
          </a:p>
          <a:p>
            <a:pPr eaLnBrk="1" fontAlgn="auto" hangingPunct="1">
              <a:spcAft>
                <a:spcPts val="0"/>
              </a:spcAft>
              <a:defRPr/>
            </a:pPr>
            <a:r>
              <a:rPr lang="en-US" dirty="0" smtClean="0"/>
              <a:t>Has a hard time following rules</a:t>
            </a:r>
          </a:p>
          <a:p>
            <a:pPr eaLnBrk="1" fontAlgn="auto" hangingPunct="1">
              <a:spcAft>
                <a:spcPts val="0"/>
              </a:spcAft>
              <a:defRPr/>
            </a:pPr>
            <a:r>
              <a:rPr lang="en-US" dirty="0" smtClean="0"/>
              <a:t>Is oppositional, defiant or aggressive towards adults</a:t>
            </a:r>
            <a:endParaRPr lang="en-US" dirty="0" smtClean="0">
              <a:solidFill>
                <a:srgbClr val="FFFFFF"/>
              </a:solidFill>
            </a:endParaRPr>
          </a:p>
          <a:p>
            <a:pPr eaLnBrk="1" fontAlgn="auto" hangingPunct="1">
              <a:spcAft>
                <a:spcPts val="0"/>
              </a:spcAft>
              <a:defRPr/>
            </a:pPr>
            <a:r>
              <a:rPr lang="en-US" dirty="0" smtClean="0"/>
              <a:t>Are concerned with their own desires rather than those of others</a:t>
            </a:r>
          </a:p>
          <a:p>
            <a:pPr eaLnBrk="1" fontAlgn="auto" hangingPunct="1">
              <a:spcAft>
                <a:spcPts val="0"/>
              </a:spcAft>
              <a:defRPr/>
            </a:pPr>
            <a:r>
              <a:rPr lang="en-US" dirty="0" smtClean="0"/>
              <a:t>Find it difficult to see things from someone else’s perspective</a:t>
            </a:r>
          </a:p>
          <a:p>
            <a:pPr eaLnBrk="1" fontAlgn="auto" hangingPunct="1">
              <a:spcAft>
                <a:spcPts val="0"/>
              </a:spcAft>
              <a:defRPr/>
            </a:pPr>
            <a:r>
              <a:rPr lang="en-US" dirty="0" smtClean="0"/>
              <a:t>Are willing to use others to get what they want</a:t>
            </a:r>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4864"/>
            <a:ext cx="2362200" cy="2078736"/>
          </a:xfrm>
          <a:prstGeom prst="rect">
            <a:avLst/>
          </a:prstGeom>
        </p:spPr>
      </p:pic>
    </p:spTree>
    <p:extLst>
      <p:ext uri="{BB962C8B-B14F-4D97-AF65-F5344CB8AC3E}">
        <p14:creationId xmlns:p14="http://schemas.microsoft.com/office/powerpoint/2010/main" val="2178193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038600" cy="2620962"/>
          </a:xfrm>
        </p:spPr>
        <p:txBody>
          <a:bodyPr>
            <a:normAutofit/>
          </a:bodyPr>
          <a:lstStyle/>
          <a:p>
            <a:r>
              <a:rPr lang="en-US" dirty="0" smtClean="0"/>
              <a:t>Common Motivations</a:t>
            </a:r>
            <a:br>
              <a:rPr lang="en-US" dirty="0" smtClean="0"/>
            </a:br>
            <a:r>
              <a:rPr lang="en-US" dirty="0" smtClean="0"/>
              <a:t>of</a:t>
            </a:r>
            <a:br>
              <a:rPr lang="en-US" dirty="0" smtClean="0"/>
            </a:br>
            <a:r>
              <a:rPr lang="en-US" dirty="0" smtClean="0"/>
              <a:t>Bullies…</a:t>
            </a:r>
            <a:endParaRPr lang="en-US" dirty="0"/>
          </a:p>
        </p:txBody>
      </p:sp>
      <p:sp>
        <p:nvSpPr>
          <p:cNvPr id="3" name="Content Placeholder 2"/>
          <p:cNvSpPr>
            <a:spLocks noGrp="1"/>
          </p:cNvSpPr>
          <p:nvPr>
            <p:ph idx="1"/>
          </p:nvPr>
        </p:nvSpPr>
        <p:spPr>
          <a:xfrm>
            <a:off x="152400" y="3200400"/>
            <a:ext cx="8229600" cy="3581400"/>
          </a:xfrm>
        </p:spPr>
        <p:txBody>
          <a:bodyPr/>
          <a:lstStyle/>
          <a:p>
            <a:r>
              <a:rPr lang="en-US" b="1" dirty="0" smtClean="0"/>
              <a:t>Gain power</a:t>
            </a:r>
          </a:p>
          <a:p>
            <a:r>
              <a:rPr lang="en-US" b="1" dirty="0" smtClean="0"/>
              <a:t>Gain popularity and attention</a:t>
            </a:r>
          </a:p>
          <a:p>
            <a:r>
              <a:rPr lang="en-US" b="1" dirty="0" smtClean="0"/>
              <a:t>Act out problems from home</a:t>
            </a:r>
          </a:p>
          <a:p>
            <a:r>
              <a:rPr lang="en-US" b="1" dirty="0" smtClean="0"/>
              <a:t>Copy what someone else does whom they admire</a:t>
            </a:r>
          </a:p>
          <a:p>
            <a:r>
              <a:rPr lang="en-US" b="1" dirty="0" smtClean="0"/>
              <a:t>Perceive it as fun</a:t>
            </a:r>
          </a:p>
          <a:p>
            <a:r>
              <a:rPr lang="en-US" b="1" dirty="0" smtClean="0"/>
              <a:t>Inflated self-esteem</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76200"/>
            <a:ext cx="5250088" cy="294989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5486400" cy="838200"/>
          </a:xfrm>
        </p:spPr>
        <p:txBody>
          <a:bodyPr>
            <a:normAutofit fontScale="90000"/>
          </a:bodyPr>
          <a:lstStyle/>
          <a:p>
            <a:pPr algn="l"/>
            <a:r>
              <a:rPr lang="en-US" dirty="0" smtClean="0"/>
              <a:t>Effective Discipline For Students Who Bully</a:t>
            </a:r>
            <a:endParaRPr lang="en-US" dirty="0"/>
          </a:p>
        </p:txBody>
      </p:sp>
      <p:sp>
        <p:nvSpPr>
          <p:cNvPr id="3" name="Content Placeholder 2"/>
          <p:cNvSpPr>
            <a:spLocks noGrp="1"/>
          </p:cNvSpPr>
          <p:nvPr>
            <p:ph idx="1"/>
          </p:nvPr>
        </p:nvSpPr>
        <p:spPr>
          <a:xfrm>
            <a:off x="228600" y="2851150"/>
            <a:ext cx="8458200" cy="3854450"/>
          </a:xfrm>
        </p:spPr>
        <p:txBody>
          <a:bodyPr>
            <a:normAutofit lnSpcReduction="10000"/>
          </a:bodyPr>
          <a:lstStyle/>
          <a:p>
            <a:pPr marL="651510" indent="-514350">
              <a:buAutoNum type="arabicParenR"/>
            </a:pPr>
            <a:r>
              <a:rPr lang="en-US" b="1" dirty="0" smtClean="0"/>
              <a:t>Specific Behavior Expectations </a:t>
            </a:r>
          </a:p>
          <a:p>
            <a:pPr marL="651510" indent="-514350">
              <a:buAutoNum type="arabicParenR"/>
            </a:pPr>
            <a:r>
              <a:rPr lang="en-US" b="1" dirty="0" smtClean="0"/>
              <a:t>Consistent Consequences are:</a:t>
            </a:r>
          </a:p>
          <a:p>
            <a:pPr lvl="1"/>
            <a:r>
              <a:rPr lang="en-US" b="1" dirty="0" smtClean="0"/>
              <a:t>Inevitable</a:t>
            </a:r>
          </a:p>
          <a:p>
            <a:pPr lvl="1"/>
            <a:r>
              <a:rPr lang="en-US" b="1" dirty="0" smtClean="0"/>
              <a:t>Predictable</a:t>
            </a:r>
          </a:p>
          <a:p>
            <a:pPr lvl="1"/>
            <a:r>
              <a:rPr lang="en-US" b="1" dirty="0" smtClean="0"/>
              <a:t>Escalating</a:t>
            </a:r>
          </a:p>
          <a:p>
            <a:pPr marL="137160" indent="0">
              <a:buNone/>
            </a:pPr>
            <a:endParaRPr lang="en-US" b="1" dirty="0" smtClean="0"/>
          </a:p>
          <a:p>
            <a:pPr algn="ctr">
              <a:buNone/>
            </a:pPr>
            <a:r>
              <a:rPr lang="en-US" sz="3200" b="1" dirty="0" smtClean="0"/>
              <a:t>Work with parents. </a:t>
            </a:r>
          </a:p>
          <a:p>
            <a:pPr algn="ctr">
              <a:buNone/>
            </a:pPr>
            <a:r>
              <a:rPr lang="en-US" sz="3200" b="1" dirty="0" smtClean="0"/>
              <a:t>Maintain a positive tone.</a:t>
            </a:r>
          </a:p>
          <a:p>
            <a:pPr>
              <a:buNone/>
            </a:pPr>
            <a:endParaRPr lang="en-US" dirty="0" smtClean="0"/>
          </a:p>
        </p:txBody>
      </p:sp>
      <p:pic>
        <p:nvPicPr>
          <p:cNvPr id="4" name="Picture 2" descr="B3"/>
          <p:cNvPicPr>
            <a:picLocks noChangeAspect="1" noChangeArrowheads="1"/>
          </p:cNvPicPr>
          <p:nvPr/>
        </p:nvPicPr>
        <p:blipFill>
          <a:blip r:embed="rId2" cstate="print"/>
          <a:srcRect/>
          <a:stretch>
            <a:fillRect/>
          </a:stretch>
        </p:blipFill>
        <p:spPr bwMode="auto">
          <a:xfrm>
            <a:off x="5486400" y="107950"/>
            <a:ext cx="3563815" cy="2743200"/>
          </a:xfrm>
          <a:prstGeom prst="rect">
            <a:avLst/>
          </a:prstGeom>
          <a:noFill/>
          <a:ln w="9525">
            <a:noFill/>
            <a:miter lim="800000"/>
            <a:headEnd/>
            <a:tailEnd/>
          </a:ln>
        </p:spPr>
      </p:pic>
    </p:spTree>
    <p:extLst>
      <p:ext uri="{BB962C8B-B14F-4D97-AF65-F5344CB8AC3E}">
        <p14:creationId xmlns:p14="http://schemas.microsoft.com/office/powerpoint/2010/main" val="67714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943600" cy="1066800"/>
          </a:xfrm>
        </p:spPr>
        <p:txBody>
          <a:bodyPr/>
          <a:lstStyle/>
          <a:p>
            <a:r>
              <a:rPr lang="en-US" dirty="0" smtClean="0"/>
              <a:t>Strategies with Bullies</a:t>
            </a:r>
            <a:endParaRPr lang="en-US" dirty="0"/>
          </a:p>
        </p:txBody>
      </p:sp>
      <p:sp>
        <p:nvSpPr>
          <p:cNvPr id="3" name="Content Placeholder 2"/>
          <p:cNvSpPr>
            <a:spLocks noGrp="1"/>
          </p:cNvSpPr>
          <p:nvPr>
            <p:ph idx="1"/>
          </p:nvPr>
        </p:nvSpPr>
        <p:spPr>
          <a:xfrm>
            <a:off x="457200" y="1295400"/>
            <a:ext cx="8229600" cy="5562600"/>
          </a:xfrm>
        </p:spPr>
        <p:txBody>
          <a:bodyPr>
            <a:normAutofit/>
          </a:bodyPr>
          <a:lstStyle/>
          <a:p>
            <a:r>
              <a:rPr lang="en-US" b="1" dirty="0" smtClean="0"/>
              <a:t>A no-nonsense style</a:t>
            </a:r>
          </a:p>
          <a:p>
            <a:r>
              <a:rPr lang="en-US" b="1" dirty="0" smtClean="0"/>
              <a:t>Use </a:t>
            </a:r>
            <a:r>
              <a:rPr lang="en-US" b="1" dirty="0" err="1" smtClean="0"/>
              <a:t>prosocial</a:t>
            </a:r>
            <a:r>
              <a:rPr lang="en-US" b="1" dirty="0" smtClean="0"/>
              <a:t> consequences</a:t>
            </a:r>
          </a:p>
          <a:p>
            <a:r>
              <a:rPr lang="en-US" b="1" dirty="0" smtClean="0"/>
              <a:t>Give brief, clear descriptions of unacceptable behavior and consequences</a:t>
            </a:r>
          </a:p>
          <a:p>
            <a:r>
              <a:rPr lang="en-US" b="1" dirty="0" smtClean="0"/>
              <a:t>Do not have a long discussion of the situation</a:t>
            </a:r>
          </a:p>
          <a:p>
            <a:r>
              <a:rPr lang="en-US" b="1" dirty="0" smtClean="0"/>
              <a:t>Correct the bully’s thinking errors</a:t>
            </a:r>
          </a:p>
          <a:p>
            <a:r>
              <a:rPr lang="en-US" b="1" dirty="0" smtClean="0"/>
              <a:t>Identify the victim’s emotions</a:t>
            </a:r>
          </a:p>
          <a:p>
            <a:r>
              <a:rPr lang="en-US" b="1" dirty="0" smtClean="0"/>
              <a:t>Build empathy for the victim</a:t>
            </a:r>
          </a:p>
          <a:p>
            <a:r>
              <a:rPr lang="en-US" b="1" dirty="0" smtClean="0"/>
              <a:t>Re-channel power – do not try to suppress</a:t>
            </a:r>
          </a:p>
          <a:p>
            <a:r>
              <a:rPr lang="en-US" b="1" dirty="0" smtClean="0"/>
              <a:t>Set the culture for your school through the caring majority</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157"/>
            <a:ext cx="2971800" cy="196233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Serious Talks With Students Who Bully….</a:t>
            </a:r>
            <a:endParaRPr lang="en-US" dirty="0"/>
          </a:p>
        </p:txBody>
      </p:sp>
      <p:sp>
        <p:nvSpPr>
          <p:cNvPr id="3" name="Content Placeholder 2"/>
          <p:cNvSpPr>
            <a:spLocks noGrp="1"/>
          </p:cNvSpPr>
          <p:nvPr>
            <p:ph idx="1"/>
          </p:nvPr>
        </p:nvSpPr>
        <p:spPr>
          <a:xfrm>
            <a:off x="76200" y="1371600"/>
            <a:ext cx="8763000" cy="5486400"/>
          </a:xfrm>
        </p:spPr>
        <p:txBody>
          <a:bodyPr>
            <a:normAutofit lnSpcReduction="10000"/>
          </a:bodyPr>
          <a:lstStyle/>
          <a:p>
            <a:pPr>
              <a:buNone/>
            </a:pPr>
            <a:r>
              <a:rPr lang="en-US" b="1" dirty="0" smtClean="0"/>
              <a:t>These questions help young people to think about their actions </a:t>
            </a:r>
            <a:r>
              <a:rPr lang="en-US" b="1" i="1" u="sng" dirty="0" smtClean="0"/>
              <a:t>after they know what their consequences are:</a:t>
            </a:r>
          </a:p>
          <a:p>
            <a:pPr>
              <a:buNone/>
            </a:pPr>
            <a:endParaRPr lang="en-US" b="1" i="1" u="sng" dirty="0" smtClean="0"/>
          </a:p>
          <a:p>
            <a:r>
              <a:rPr lang="en-US" b="1" dirty="0" smtClean="0"/>
              <a:t>What did you do?</a:t>
            </a:r>
          </a:p>
          <a:p>
            <a:r>
              <a:rPr lang="en-US" b="1" dirty="0" smtClean="0"/>
              <a:t>What was wrong with that?</a:t>
            </a:r>
          </a:p>
          <a:p>
            <a:r>
              <a:rPr lang="en-US" b="1" dirty="0" smtClean="0"/>
              <a:t>What problem were you trying to solve?</a:t>
            </a:r>
          </a:p>
          <a:p>
            <a:r>
              <a:rPr lang="en-US" b="1" dirty="0" smtClean="0"/>
              <a:t>How will you solve that problem next time?</a:t>
            </a:r>
          </a:p>
          <a:p>
            <a:pPr>
              <a:buNone/>
            </a:pPr>
            <a:endParaRPr lang="en-US" b="1" dirty="0" smtClean="0"/>
          </a:p>
          <a:p>
            <a:pPr>
              <a:buNone/>
            </a:pPr>
            <a:r>
              <a:rPr lang="en-US" b="1" dirty="0" smtClean="0"/>
              <a:t>As students reflect on their behavior they learn how their behavior affects others and find different ways to meet their needs.</a:t>
            </a:r>
          </a:p>
          <a:p>
            <a:endParaRPr lang="en-US" dirty="0"/>
          </a:p>
        </p:txBody>
      </p:sp>
      <p:pic>
        <p:nvPicPr>
          <p:cNvPr id="3077" name="Picture 5" descr="C:\Documents and Settings\Rhonda England\Local Settings\Temporary Internet Files\Content.IE5\0JAXMH8Z\MC900232130[1].wmf"/>
          <p:cNvPicPr>
            <a:picLocks noChangeAspect="1" noChangeArrowheads="1"/>
          </p:cNvPicPr>
          <p:nvPr/>
        </p:nvPicPr>
        <p:blipFill>
          <a:blip r:embed="rId2" cstate="print"/>
          <a:srcRect/>
          <a:stretch>
            <a:fillRect/>
          </a:stretch>
        </p:blipFill>
        <p:spPr bwMode="auto">
          <a:xfrm>
            <a:off x="7137149" y="2209800"/>
            <a:ext cx="1854451" cy="1819747"/>
          </a:xfrm>
          <a:prstGeom prst="rect">
            <a:avLst/>
          </a:prstGeom>
          <a:noFill/>
        </p:spPr>
      </p:pic>
    </p:spTree>
    <p:extLst>
      <p:ext uri="{BB962C8B-B14F-4D97-AF65-F5344CB8AC3E}">
        <p14:creationId xmlns:p14="http://schemas.microsoft.com/office/powerpoint/2010/main" val="78026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Bystanders</a:t>
            </a:r>
            <a:endParaRPr lang="en-US" dirty="0"/>
          </a:p>
        </p:txBody>
      </p:sp>
      <p:sp>
        <p:nvSpPr>
          <p:cNvPr id="3" name="Content Placeholder 2"/>
          <p:cNvSpPr>
            <a:spLocks noGrp="1"/>
          </p:cNvSpPr>
          <p:nvPr>
            <p:ph idx="1"/>
          </p:nvPr>
        </p:nvSpPr>
        <p:spPr>
          <a:xfrm>
            <a:off x="152400" y="1143000"/>
            <a:ext cx="8763000" cy="3352800"/>
          </a:xfrm>
        </p:spPr>
        <p:txBody>
          <a:bodyPr/>
          <a:lstStyle/>
          <a:p>
            <a:r>
              <a:rPr lang="en-US" b="1" dirty="0" smtClean="0"/>
              <a:t>Most ignored and underused resource in our schools</a:t>
            </a:r>
          </a:p>
          <a:p>
            <a:r>
              <a:rPr lang="en-US" b="1" dirty="0" smtClean="0"/>
              <a:t>85% of a school population – the “silent majority”</a:t>
            </a:r>
          </a:p>
          <a:p>
            <a:r>
              <a:rPr lang="en-US" b="1" dirty="0" smtClean="0"/>
              <a:t>Become desensitized over time – diminished empathy</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933825"/>
            <a:ext cx="3810000" cy="28479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Why don’t bystanders get involved???</a:t>
            </a:r>
            <a:endParaRPr lang="en-US" dirty="0"/>
          </a:p>
        </p:txBody>
      </p:sp>
      <p:sp>
        <p:nvSpPr>
          <p:cNvPr id="3" name="Content Placeholder 2"/>
          <p:cNvSpPr>
            <a:spLocks noGrp="1"/>
          </p:cNvSpPr>
          <p:nvPr>
            <p:ph idx="1"/>
          </p:nvPr>
        </p:nvSpPr>
        <p:spPr>
          <a:xfrm>
            <a:off x="457200" y="1143000"/>
            <a:ext cx="8229600" cy="5166360"/>
          </a:xfrm>
        </p:spPr>
        <p:txBody>
          <a:bodyPr/>
          <a:lstStyle/>
          <a:p>
            <a:r>
              <a:rPr lang="en-US" b="1" dirty="0" smtClean="0"/>
              <a:t>Fear of retaliation</a:t>
            </a:r>
          </a:p>
          <a:p>
            <a:r>
              <a:rPr lang="en-US" b="1" dirty="0" smtClean="0"/>
              <a:t>Don’t know what to do</a:t>
            </a:r>
          </a:p>
          <a:p>
            <a:r>
              <a:rPr lang="en-US" b="1" dirty="0" smtClean="0"/>
              <a:t>Afraid they’ll make things worse</a:t>
            </a:r>
          </a:p>
          <a:p>
            <a:r>
              <a:rPr lang="en-US" b="1" dirty="0" smtClean="0"/>
              <a:t>Worry about losing social status</a:t>
            </a:r>
          </a:p>
          <a:p>
            <a:r>
              <a:rPr lang="en-US" b="1" dirty="0" smtClean="0"/>
              <a:t>Don’t believe that adults will help</a:t>
            </a:r>
            <a:endParaRPr lang="en-US" b="1" dirty="0"/>
          </a:p>
        </p:txBody>
      </p:sp>
      <p:pic>
        <p:nvPicPr>
          <p:cNvPr id="3074" name="Picture 2" descr="C:\Documents and Settings\Rhonda England\Desktop\Bullying\Powerpoint Presentations\SMMS Pictures\class clown vs school bully.jpg"/>
          <p:cNvPicPr>
            <a:picLocks noChangeAspect="1" noChangeArrowheads="1"/>
          </p:cNvPicPr>
          <p:nvPr/>
        </p:nvPicPr>
        <p:blipFill>
          <a:blip r:embed="rId2" cstate="print"/>
          <a:srcRect/>
          <a:stretch>
            <a:fillRect/>
          </a:stretch>
        </p:blipFill>
        <p:spPr bwMode="auto">
          <a:xfrm>
            <a:off x="2286000" y="3810000"/>
            <a:ext cx="4191000" cy="299357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Strategies for Bystanders</a:t>
            </a:r>
            <a:endParaRPr lang="en-US" dirty="0"/>
          </a:p>
        </p:txBody>
      </p:sp>
      <p:sp>
        <p:nvSpPr>
          <p:cNvPr id="3" name="Content Placeholder 2"/>
          <p:cNvSpPr>
            <a:spLocks noGrp="1"/>
          </p:cNvSpPr>
          <p:nvPr>
            <p:ph idx="1"/>
          </p:nvPr>
        </p:nvSpPr>
        <p:spPr>
          <a:xfrm>
            <a:off x="457200" y="1066800"/>
            <a:ext cx="8229600" cy="5242560"/>
          </a:xfrm>
        </p:spPr>
        <p:txBody>
          <a:bodyPr/>
          <a:lstStyle/>
          <a:p>
            <a:r>
              <a:rPr lang="en-US" b="1" dirty="0" smtClean="0"/>
              <a:t>Normalize fears and worries</a:t>
            </a:r>
          </a:p>
          <a:p>
            <a:r>
              <a:rPr lang="en-US" b="1" dirty="0" smtClean="0"/>
              <a:t>Emphasize STRENGTH IN NUMBERS</a:t>
            </a:r>
          </a:p>
          <a:p>
            <a:r>
              <a:rPr lang="en-US" b="1" dirty="0" smtClean="0"/>
              <a:t>Communicate the expectation to take action</a:t>
            </a:r>
          </a:p>
          <a:p>
            <a:r>
              <a:rPr lang="en-US" b="1" dirty="0" smtClean="0"/>
              <a:t>Model skills and strategies to take a stand</a:t>
            </a:r>
          </a:p>
          <a:p>
            <a:r>
              <a:rPr lang="en-US" b="1" dirty="0" smtClean="0"/>
              <a:t>Acknowledge and reward caring behaviors</a:t>
            </a:r>
            <a:endParaRPr lang="en-US" b="1" dirty="0"/>
          </a:p>
        </p:txBody>
      </p:sp>
      <p:pic>
        <p:nvPicPr>
          <p:cNvPr id="2050" name="Picture 2" descr="C:\Documents and Settings\Rhonda England\Desktop\Bullying\Powerpoint Presentations\SMMS Pictures\Hands.jpg"/>
          <p:cNvPicPr>
            <a:picLocks noChangeAspect="1" noChangeArrowheads="1"/>
          </p:cNvPicPr>
          <p:nvPr/>
        </p:nvPicPr>
        <p:blipFill>
          <a:blip r:embed="rId2" cstate="print"/>
          <a:srcRect/>
          <a:stretch>
            <a:fillRect/>
          </a:stretch>
        </p:blipFill>
        <p:spPr bwMode="auto">
          <a:xfrm>
            <a:off x="2438400" y="3733800"/>
            <a:ext cx="4114800" cy="30980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Age Discrimination in Employment Act of 1967</a:t>
            </a:r>
            <a:endParaRPr lang="en-US" dirty="0"/>
          </a:p>
        </p:txBody>
      </p:sp>
      <p:sp>
        <p:nvSpPr>
          <p:cNvPr id="11267" name="Content Placeholder 2"/>
          <p:cNvSpPr>
            <a:spLocks noGrp="1"/>
          </p:cNvSpPr>
          <p:nvPr>
            <p:ph idx="1"/>
          </p:nvPr>
        </p:nvSpPr>
        <p:spPr>
          <a:xfrm>
            <a:off x="457200" y="2209800"/>
            <a:ext cx="8229600" cy="4099560"/>
          </a:xfrm>
        </p:spPr>
        <p:txBody>
          <a:bodyPr/>
          <a:lstStyle/>
          <a:p>
            <a:pPr marL="137160" indent="0" eaLnBrk="1" hangingPunct="1">
              <a:buNone/>
            </a:pPr>
            <a:r>
              <a:rPr lang="en-US" altLang="en-US" dirty="0" smtClean="0">
                <a:latin typeface="Tahoma" panose="020B0604030504040204" pitchFamily="34" charset="0"/>
              </a:rPr>
              <a:t>Prohibits discrimination against persons aged 40 and over based on age:</a:t>
            </a:r>
          </a:p>
          <a:p>
            <a:pPr lvl="1"/>
            <a:r>
              <a:rPr lang="en-US" altLang="en-US" sz="2800" dirty="0">
                <a:latin typeface="Tahoma" panose="020B0604030504040204" pitchFamily="34" charset="0"/>
              </a:rPr>
              <a:t>b</a:t>
            </a:r>
            <a:r>
              <a:rPr lang="en-US" altLang="en-US" sz="2800" dirty="0" smtClean="0">
                <a:latin typeface="Tahoma" panose="020B0604030504040204" pitchFamily="34" charset="0"/>
              </a:rPr>
              <a:t>y employers in hiring, promotion, discharge, compensation, conditions, and privileges of employment; and </a:t>
            </a:r>
          </a:p>
          <a:p>
            <a:pPr lvl="1"/>
            <a:r>
              <a:rPr lang="en-US" altLang="en-US" sz="2800" dirty="0" smtClean="0">
                <a:latin typeface="Tahoma" panose="020B0604030504040204" pitchFamily="34" charset="0"/>
              </a:rPr>
              <a:t>in classifying, limiting or </a:t>
            </a:r>
          </a:p>
          <a:p>
            <a:pPr marL="585216" lvl="1" indent="0">
              <a:buNone/>
            </a:pPr>
            <a:r>
              <a:rPr lang="en-US" altLang="en-US" sz="2800" dirty="0">
                <a:latin typeface="Tahoma" panose="020B0604030504040204" pitchFamily="34" charset="0"/>
              </a:rPr>
              <a:t>	</a:t>
            </a:r>
            <a:r>
              <a:rPr lang="en-US" altLang="en-US" sz="2800" dirty="0" smtClean="0">
                <a:latin typeface="Tahoma" panose="020B0604030504040204" pitchFamily="34" charset="0"/>
              </a:rPr>
              <a:t>segregating employees </a:t>
            </a:r>
          </a:p>
          <a:p>
            <a:pPr marL="137160" indent="0" eaLnBrk="1" hangingPunct="1">
              <a:buNone/>
            </a:pPr>
            <a:r>
              <a:rPr lang="en-US" altLang="en-US" dirty="0" smtClean="0">
                <a:latin typeface="Tahoma" panose="020B0604030504040204" pitchFamily="34" charset="0"/>
              </a:rPr>
              <a:t>  	or job applicants.</a:t>
            </a:r>
          </a:p>
          <a:p>
            <a:pPr eaLnBrk="1" hangingPunct="1">
              <a:buFont typeface="Arial" panose="020B0604020202020204" pitchFamily="34" charset="0"/>
              <a:buNone/>
            </a:pPr>
            <a:endParaRPr lang="en-US" alt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701603"/>
            <a:ext cx="3124200" cy="2080197"/>
          </a:xfrm>
          <a:prstGeom prst="rect">
            <a:avLst/>
          </a:prstGeom>
        </p:spPr>
      </p:pic>
    </p:spTree>
    <p:extLst>
      <p:ext uri="{BB962C8B-B14F-4D97-AF65-F5344CB8AC3E}">
        <p14:creationId xmlns:p14="http://schemas.microsoft.com/office/powerpoint/2010/main" val="34155166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Why should you Bully-Proof your school?</a:t>
            </a:r>
            <a:endParaRPr lang="en-US" dirty="0"/>
          </a:p>
        </p:txBody>
      </p:sp>
      <p:sp>
        <p:nvSpPr>
          <p:cNvPr id="3" name="Content Placeholder 2"/>
          <p:cNvSpPr>
            <a:spLocks noGrp="1"/>
          </p:cNvSpPr>
          <p:nvPr>
            <p:ph idx="1"/>
          </p:nvPr>
        </p:nvSpPr>
        <p:spPr>
          <a:xfrm>
            <a:off x="152400" y="1219200"/>
            <a:ext cx="8839200" cy="5638800"/>
          </a:xfrm>
        </p:spPr>
        <p:txBody>
          <a:bodyPr>
            <a:normAutofit lnSpcReduction="10000"/>
          </a:bodyPr>
          <a:lstStyle/>
          <a:p>
            <a:r>
              <a:rPr lang="en-US" b="1" dirty="0" smtClean="0"/>
              <a:t>Safe respectful, cooperative schools</a:t>
            </a:r>
          </a:p>
          <a:p>
            <a:r>
              <a:rPr lang="en-US" b="1" dirty="0" smtClean="0"/>
              <a:t>Higher incidence of academic/social learning and teaching</a:t>
            </a:r>
          </a:p>
          <a:p>
            <a:r>
              <a:rPr lang="en-US" b="1" dirty="0" smtClean="0"/>
              <a:t>Improve teacher morale, sense of effectiveness and empowerment</a:t>
            </a:r>
          </a:p>
          <a:p>
            <a:r>
              <a:rPr lang="en-US" b="1" dirty="0" smtClean="0"/>
              <a:t>System-wide message about intolerance for bullying</a:t>
            </a:r>
          </a:p>
          <a:p>
            <a:r>
              <a:rPr lang="en-US" b="1" dirty="0" smtClean="0"/>
              <a:t>Change the balance of power so silent majority becomes an empowered caring majority</a:t>
            </a:r>
          </a:p>
          <a:p>
            <a:r>
              <a:rPr lang="en-US" b="1" dirty="0" smtClean="0"/>
              <a:t>All students have an opportunity to experience power, control, attention, popularity, value, and influence in ways that enhance academic/social learning.</a:t>
            </a:r>
            <a:endParaRPr lang="en-US"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What Works?</a:t>
            </a:r>
            <a:endParaRPr lang="en-US" dirty="0"/>
          </a:p>
        </p:txBody>
      </p:sp>
      <p:sp>
        <p:nvSpPr>
          <p:cNvPr id="3" name="Content Placeholder 2"/>
          <p:cNvSpPr>
            <a:spLocks noGrp="1"/>
          </p:cNvSpPr>
          <p:nvPr>
            <p:ph idx="1"/>
          </p:nvPr>
        </p:nvSpPr>
        <p:spPr>
          <a:xfrm>
            <a:off x="152400" y="1600200"/>
            <a:ext cx="7010400" cy="4572000"/>
          </a:xfrm>
        </p:spPr>
        <p:txBody>
          <a:bodyPr>
            <a:normAutofit/>
          </a:bodyPr>
          <a:lstStyle/>
          <a:p>
            <a:pPr>
              <a:buNone/>
            </a:pPr>
            <a:r>
              <a:rPr lang="en-US" sz="3200" b="1" dirty="0" smtClean="0"/>
              <a:t>Focus on the School Environment</a:t>
            </a:r>
          </a:p>
          <a:p>
            <a:r>
              <a:rPr lang="en-US" b="1" dirty="0" smtClean="0"/>
              <a:t>Bullying behavior will not be allowed. Adults and students will not turn their backs when they spot it. Bullying is </a:t>
            </a:r>
            <a:r>
              <a:rPr lang="en-US" b="1" u="sng" dirty="0" smtClean="0"/>
              <a:t>everyone’s</a:t>
            </a:r>
            <a:r>
              <a:rPr lang="en-US" b="1" dirty="0" smtClean="0"/>
              <a:t> business.</a:t>
            </a:r>
          </a:p>
          <a:p>
            <a:endParaRPr lang="en-US" b="1" dirty="0" smtClean="0"/>
          </a:p>
          <a:p>
            <a:r>
              <a:rPr lang="en-US" b="1" dirty="0" smtClean="0"/>
              <a:t>“No-Bullying” signs/posters are displayed throughout the school.</a:t>
            </a:r>
          </a:p>
          <a:p>
            <a:endParaRPr lang="en-US" b="1" dirty="0" smtClean="0"/>
          </a:p>
          <a:p>
            <a:pPr>
              <a:buNone/>
            </a:pPr>
            <a:endParaRPr lang="en-US" b="1" dirty="0" smtClean="0"/>
          </a:p>
        </p:txBody>
      </p:sp>
      <p:pic>
        <p:nvPicPr>
          <p:cNvPr id="4098" name="Picture 2" descr="C:\Documents and Settings\Rhonda England\Local Settings\Temporary Internet Files\Content.IE5\ARQV81MS\MC900434720[1].png"/>
          <p:cNvPicPr>
            <a:picLocks noChangeAspect="1" noChangeArrowheads="1"/>
          </p:cNvPicPr>
          <p:nvPr/>
        </p:nvPicPr>
        <p:blipFill>
          <a:blip r:embed="rId2" cstate="print"/>
          <a:srcRect/>
          <a:stretch>
            <a:fillRect/>
          </a:stretch>
        </p:blipFill>
        <p:spPr bwMode="auto">
          <a:xfrm>
            <a:off x="6553201" y="4267201"/>
            <a:ext cx="2590800" cy="2590800"/>
          </a:xfrm>
          <a:prstGeom prst="rect">
            <a:avLst/>
          </a:prstGeom>
          <a:noFill/>
        </p:spPr>
      </p:pic>
    </p:spTree>
    <p:extLst>
      <p:ext uri="{BB962C8B-B14F-4D97-AF65-F5344CB8AC3E}">
        <p14:creationId xmlns:p14="http://schemas.microsoft.com/office/powerpoint/2010/main" val="239334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655638"/>
            <a:ext cx="3581400" cy="1782762"/>
          </a:xfrm>
        </p:spPr>
        <p:txBody>
          <a:bodyPr>
            <a:normAutofit/>
          </a:bodyPr>
          <a:lstStyle/>
          <a:p>
            <a:pPr eaLnBrk="1" hangingPunct="1"/>
            <a:r>
              <a:rPr lang="en-US" altLang="en-US" b="1" dirty="0" smtClean="0"/>
              <a:t>Classroom</a:t>
            </a:r>
            <a:br>
              <a:rPr lang="en-US" altLang="en-US" b="1" dirty="0" smtClean="0"/>
            </a:br>
            <a:r>
              <a:rPr lang="en-US" altLang="en-US" b="1" dirty="0" smtClean="0"/>
              <a:t>Interventions</a:t>
            </a:r>
            <a:endParaRPr lang="en-US" altLang="en-US" dirty="0" smtClean="0"/>
          </a:p>
        </p:txBody>
      </p:sp>
      <p:sp>
        <p:nvSpPr>
          <p:cNvPr id="43011" name="Content Placeholder 2"/>
          <p:cNvSpPr>
            <a:spLocks noGrp="1"/>
          </p:cNvSpPr>
          <p:nvPr>
            <p:ph idx="1"/>
          </p:nvPr>
        </p:nvSpPr>
        <p:spPr>
          <a:xfrm>
            <a:off x="152400" y="3733800"/>
            <a:ext cx="8534400" cy="3124200"/>
          </a:xfrm>
        </p:spPr>
        <p:txBody>
          <a:bodyPr/>
          <a:lstStyle/>
          <a:p>
            <a:pPr eaLnBrk="1" hangingPunct="1"/>
            <a:r>
              <a:rPr lang="en-US" altLang="en-US" dirty="0" smtClean="0"/>
              <a:t>Establish class rules against bullying</a:t>
            </a:r>
          </a:p>
          <a:p>
            <a:pPr eaLnBrk="1" hangingPunct="1"/>
            <a:r>
              <a:rPr lang="en-US" altLang="en-US" dirty="0" smtClean="0"/>
              <a:t>Reinforcement of rules through positive</a:t>
            </a:r>
          </a:p>
          <a:p>
            <a:pPr eaLnBrk="1" hangingPunct="1">
              <a:buFont typeface="Arial" panose="020B0604020202020204" pitchFamily="34" charset="0"/>
              <a:buNone/>
            </a:pPr>
            <a:r>
              <a:rPr lang="en-US" altLang="en-US" dirty="0" smtClean="0"/>
              <a:t>	consequences and sanctions</a:t>
            </a:r>
          </a:p>
          <a:p>
            <a:pPr eaLnBrk="1" hangingPunct="1"/>
            <a:r>
              <a:rPr lang="en-US" altLang="en-US" dirty="0" smtClean="0"/>
              <a:t>School system’s health coordinator and school counselors can provide several anti-bullying resources</a:t>
            </a:r>
          </a:p>
          <a:p>
            <a:pPr eaLnBrk="1" hangingPunct="1">
              <a:buFont typeface="Arial" panose="020B0604020202020204" pitchFamily="34" charset="0"/>
              <a:buNone/>
            </a:pPr>
            <a:endParaRPr lang="en-US" alt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76200"/>
            <a:ext cx="5029200" cy="3268980"/>
          </a:xfrm>
          <a:prstGeom prst="rect">
            <a:avLst/>
          </a:prstGeom>
        </p:spPr>
      </p:pic>
    </p:spTree>
    <p:extLst>
      <p:ext uri="{BB962C8B-B14F-4D97-AF65-F5344CB8AC3E}">
        <p14:creationId xmlns:p14="http://schemas.microsoft.com/office/powerpoint/2010/main" val="9274644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971800" cy="2057400"/>
          </a:xfrm>
        </p:spPr>
        <p:txBody>
          <a:bodyPr>
            <a:normAutofit/>
          </a:bodyPr>
          <a:lstStyle/>
          <a:p>
            <a:r>
              <a:rPr lang="en-US" dirty="0" smtClean="0"/>
              <a:t>Basic</a:t>
            </a:r>
            <a:br>
              <a:rPr lang="en-US" dirty="0" smtClean="0"/>
            </a:br>
            <a:r>
              <a:rPr lang="en-US" dirty="0" smtClean="0"/>
              <a:t>Rules</a:t>
            </a:r>
            <a:endParaRPr lang="en-US" dirty="0"/>
          </a:p>
        </p:txBody>
      </p:sp>
      <p:sp>
        <p:nvSpPr>
          <p:cNvPr id="3" name="Content Placeholder 2"/>
          <p:cNvSpPr>
            <a:spLocks noGrp="1"/>
          </p:cNvSpPr>
          <p:nvPr>
            <p:ph idx="1"/>
          </p:nvPr>
        </p:nvSpPr>
        <p:spPr>
          <a:xfrm>
            <a:off x="0" y="2362200"/>
            <a:ext cx="8229600" cy="4495800"/>
          </a:xfrm>
        </p:spPr>
        <p:txBody>
          <a:bodyPr/>
          <a:lstStyle/>
          <a:p>
            <a:r>
              <a:rPr lang="en-US" b="1" dirty="0" smtClean="0"/>
              <a:t>We will not bully others.</a:t>
            </a:r>
          </a:p>
          <a:p>
            <a:pPr>
              <a:buNone/>
            </a:pPr>
            <a:endParaRPr lang="en-US" b="1" dirty="0" smtClean="0"/>
          </a:p>
          <a:p>
            <a:r>
              <a:rPr lang="en-US" b="1" dirty="0" smtClean="0"/>
              <a:t>We will try to help students who are bullied.</a:t>
            </a:r>
          </a:p>
          <a:p>
            <a:pPr>
              <a:buNone/>
            </a:pPr>
            <a:endParaRPr lang="en-US" b="1" dirty="0" smtClean="0"/>
          </a:p>
          <a:p>
            <a:r>
              <a:rPr lang="en-US" b="1" dirty="0" smtClean="0"/>
              <a:t>When someone is being bullied, we will report to an adult at school and home.</a:t>
            </a:r>
          </a:p>
          <a:p>
            <a:pPr>
              <a:buNone/>
            </a:pPr>
            <a:endParaRPr lang="en-US" b="1" dirty="0" smtClean="0"/>
          </a:p>
          <a:p>
            <a:r>
              <a:rPr lang="en-US" b="1" dirty="0" smtClean="0"/>
              <a:t>We will try to include students who are often left out.</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1" y="76200"/>
            <a:ext cx="3200400" cy="3200400"/>
          </a:xfrm>
          <a:prstGeom prst="rect">
            <a:avLst/>
          </a:prstGeom>
        </p:spPr>
      </p:pic>
    </p:spTree>
    <p:extLst>
      <p:ext uri="{BB962C8B-B14F-4D97-AF65-F5344CB8AC3E}">
        <p14:creationId xmlns:p14="http://schemas.microsoft.com/office/powerpoint/2010/main" val="54446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815151"/>
            <a:ext cx="7010400" cy="4842823"/>
          </a:xfrm>
        </p:spPr>
        <p:txBody>
          <a:bodyPr/>
          <a:lstStyle/>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908"/>
            <a:ext cx="7767851" cy="6857809"/>
          </a:xfrm>
          <a:prstGeom prst="rect">
            <a:avLst/>
          </a:prstGeom>
        </p:spPr>
      </p:pic>
    </p:spTree>
    <p:extLst>
      <p:ext uri="{BB962C8B-B14F-4D97-AF65-F5344CB8AC3E}">
        <p14:creationId xmlns:p14="http://schemas.microsoft.com/office/powerpoint/2010/main" val="415542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rmAutofit fontScale="90000"/>
          </a:bodyPr>
          <a:lstStyle/>
          <a:p>
            <a:r>
              <a:rPr lang="en-US" b="1" dirty="0" smtClean="0"/>
              <a:t>Claiborne County Bullying Initiative</a:t>
            </a:r>
            <a:endParaRPr lang="en-US" dirty="0"/>
          </a:p>
        </p:txBody>
      </p:sp>
      <p:sp>
        <p:nvSpPr>
          <p:cNvPr id="3" name="Content Placeholder 2"/>
          <p:cNvSpPr>
            <a:spLocks noGrp="1"/>
          </p:cNvSpPr>
          <p:nvPr>
            <p:ph idx="1"/>
          </p:nvPr>
        </p:nvSpPr>
        <p:spPr>
          <a:xfrm>
            <a:off x="609600" y="1143000"/>
            <a:ext cx="7467600" cy="2133600"/>
          </a:xfrm>
        </p:spPr>
        <p:txBody>
          <a:bodyPr>
            <a:normAutofit fontScale="92500"/>
          </a:bodyPr>
          <a:lstStyle/>
          <a:p>
            <a:pPr>
              <a:buNone/>
            </a:pPr>
            <a:r>
              <a:rPr lang="en-US" sz="3200" i="1" dirty="0" smtClean="0"/>
              <a:t>	</a:t>
            </a:r>
            <a:r>
              <a:rPr lang="en-US" sz="3200" b="1" i="1" dirty="0" smtClean="0"/>
              <a:t>Information is knowledge. Knowledge can cause change. Unless we do something with the knowledge, the information is useless.</a:t>
            </a:r>
          </a:p>
          <a:p>
            <a:endParaRPr lang="en-US" dirty="0"/>
          </a:p>
        </p:txBody>
      </p:sp>
      <p:pic>
        <p:nvPicPr>
          <p:cNvPr id="4" name="Picture 3" descr="00251062.wmf"/>
          <p:cNvPicPr>
            <a:picLocks noChangeAspect="1"/>
          </p:cNvPicPr>
          <p:nvPr/>
        </p:nvPicPr>
        <p:blipFill>
          <a:blip r:embed="rId2" cstate="print"/>
          <a:stretch>
            <a:fillRect/>
          </a:stretch>
        </p:blipFill>
        <p:spPr>
          <a:xfrm>
            <a:off x="1371600" y="2971800"/>
            <a:ext cx="6324600" cy="2606969"/>
          </a:xfrm>
          <a:prstGeom prst="rect">
            <a:avLst/>
          </a:prstGeom>
        </p:spPr>
      </p:pic>
      <p:sp>
        <p:nvSpPr>
          <p:cNvPr id="5" name="TextBox 4"/>
          <p:cNvSpPr txBox="1"/>
          <p:nvPr/>
        </p:nvSpPr>
        <p:spPr>
          <a:xfrm>
            <a:off x="1371600" y="5715000"/>
            <a:ext cx="6400800" cy="1077218"/>
          </a:xfrm>
          <a:prstGeom prst="rect">
            <a:avLst/>
          </a:prstGeom>
          <a:noFill/>
        </p:spPr>
        <p:txBody>
          <a:bodyPr wrap="square" rtlCol="0">
            <a:spAutoFit/>
          </a:bodyPr>
          <a:lstStyle/>
          <a:p>
            <a:pPr algn="ctr"/>
            <a:r>
              <a:rPr lang="en-US" sz="3200" b="1" i="1" dirty="0" smtClean="0"/>
              <a:t>School Climate:  A “TEAM EFFORT”</a:t>
            </a:r>
            <a:endParaRPr lang="en-US" sz="3200" b="1" i="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smtClean="0"/>
              <a:t>Laws Regarding Bullying and Harassment</a:t>
            </a:r>
          </a:p>
        </p:txBody>
      </p:sp>
      <p:sp>
        <p:nvSpPr>
          <p:cNvPr id="40963" name="Content Placeholder 2"/>
          <p:cNvSpPr>
            <a:spLocks noGrp="1"/>
          </p:cNvSpPr>
          <p:nvPr>
            <p:ph idx="1"/>
          </p:nvPr>
        </p:nvSpPr>
        <p:spPr/>
        <p:txBody>
          <a:bodyPr>
            <a:normAutofit/>
          </a:bodyPr>
          <a:lstStyle/>
          <a:p>
            <a:pPr marL="457200" indent="-457200">
              <a:defRPr/>
            </a:pPr>
            <a:r>
              <a:rPr lang="en-US" altLang="en-US" dirty="0" smtClean="0"/>
              <a:t>At the beginning of each school year all teachers &amp; counselors receive a copy of the Bullying/Harassment Policy and Procedures and receive related training.</a:t>
            </a:r>
            <a:r>
              <a:rPr lang="en-US" dirty="0"/>
              <a:t> </a:t>
            </a:r>
          </a:p>
          <a:p>
            <a:pPr marL="457200" indent="-457200">
              <a:defRPr/>
            </a:pPr>
            <a:r>
              <a:rPr lang="en-US" dirty="0" smtClean="0"/>
              <a:t>Principals and teachers are </a:t>
            </a:r>
            <a:r>
              <a:rPr lang="en-US" dirty="0"/>
              <a:t>required </a:t>
            </a:r>
            <a:r>
              <a:rPr lang="en-US" dirty="0" smtClean="0"/>
              <a:t>to investigate </a:t>
            </a:r>
            <a:r>
              <a:rPr lang="en-US" dirty="0"/>
              <a:t>harassment, intimidation, bullying or </a:t>
            </a:r>
            <a:r>
              <a:rPr lang="en-US" dirty="0" smtClean="0"/>
              <a:t>cyber-bullying</a:t>
            </a:r>
            <a:r>
              <a:rPr lang="en-US" dirty="0"/>
              <a:t>.</a:t>
            </a:r>
            <a:endParaRPr lang="en-US" altLang="en-US" dirty="0" smtClean="0"/>
          </a:p>
          <a:p>
            <a:r>
              <a:rPr lang="en-US" altLang="en-US" dirty="0" smtClean="0"/>
              <a:t>Parents &amp; students receive bullying prevention information and have opportunities to discuss information.</a:t>
            </a:r>
          </a:p>
          <a:p>
            <a:pPr marL="137160" indent="0">
              <a:buNone/>
            </a:pPr>
            <a:endParaRPr lang="en-US" altLang="en-US" dirty="0" smtClean="0"/>
          </a:p>
          <a:p>
            <a:endParaRPr lang="en-US" altLang="en-US" dirty="0" smtClean="0"/>
          </a:p>
        </p:txBody>
      </p:sp>
    </p:spTree>
    <p:extLst>
      <p:ext uri="{BB962C8B-B14F-4D97-AF65-F5344CB8AC3E}">
        <p14:creationId xmlns:p14="http://schemas.microsoft.com/office/powerpoint/2010/main" val="33049112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smtClean="0"/>
              <a:t>Laws Regarding Bullying and Harassment (cont.)</a:t>
            </a:r>
          </a:p>
        </p:txBody>
      </p:sp>
      <p:sp>
        <p:nvSpPr>
          <p:cNvPr id="40963" name="Content Placeholder 2"/>
          <p:cNvSpPr>
            <a:spLocks noGrp="1"/>
          </p:cNvSpPr>
          <p:nvPr>
            <p:ph idx="1"/>
          </p:nvPr>
        </p:nvSpPr>
        <p:spPr>
          <a:xfrm>
            <a:off x="304800" y="1600200"/>
            <a:ext cx="8382000" cy="4953000"/>
          </a:xfrm>
        </p:spPr>
        <p:txBody>
          <a:bodyPr>
            <a:normAutofit fontScale="92500" lnSpcReduction="20000"/>
          </a:bodyPr>
          <a:lstStyle/>
          <a:p>
            <a:r>
              <a:rPr lang="en-US" dirty="0" smtClean="0"/>
              <a:t>The Tennessee Department of Education Office of Civil Rights requires that a </a:t>
            </a:r>
            <a:r>
              <a:rPr lang="en-US" dirty="0"/>
              <a:t>Civil Rights and Bullying Compliance Report </a:t>
            </a:r>
            <a:r>
              <a:rPr lang="en-US" dirty="0" smtClean="0"/>
              <a:t>be </a:t>
            </a:r>
            <a:r>
              <a:rPr lang="en-US" dirty="0"/>
              <a:t>prepared </a:t>
            </a:r>
            <a:r>
              <a:rPr lang="en-US" dirty="0" smtClean="0"/>
              <a:t>and submitted by all Tennessee School Districts at the end of each school year.</a:t>
            </a:r>
            <a:r>
              <a:rPr lang="en-US" dirty="0"/>
              <a:t> </a:t>
            </a:r>
            <a:endParaRPr lang="en-US" dirty="0" smtClean="0"/>
          </a:p>
          <a:p>
            <a:pPr marL="137160" indent="0">
              <a:buNone/>
            </a:pPr>
            <a:endParaRPr lang="en-US" dirty="0"/>
          </a:p>
          <a:p>
            <a:r>
              <a:rPr lang="en-US" dirty="0" smtClean="0"/>
              <a:t>The report shall indicate the number of </a:t>
            </a:r>
            <a:r>
              <a:rPr lang="en-US" dirty="0"/>
              <a:t>bullying cases brought to the attention of school officials during the prior academic year. The report shall also indicate how the cases were resolved and/or the reasons they are still pending. This report shall be presented to the </a:t>
            </a:r>
            <a:r>
              <a:rPr lang="en-US" dirty="0" smtClean="0"/>
              <a:t>local board </a:t>
            </a:r>
            <a:r>
              <a:rPr lang="en-US" dirty="0"/>
              <a:t>of education at its regular July meeting, and it shall be submitted to the state department of education by August 1.</a:t>
            </a:r>
          </a:p>
          <a:p>
            <a:pPr marL="137160" indent="0">
              <a:buNone/>
            </a:pPr>
            <a:endParaRPr lang="en-US" altLang="en-US" dirty="0" smtClean="0"/>
          </a:p>
          <a:p>
            <a:endParaRPr lang="en-US" altLang="en-US" dirty="0" smtClean="0"/>
          </a:p>
        </p:txBody>
      </p:sp>
    </p:spTree>
    <p:extLst>
      <p:ext uri="{BB962C8B-B14F-4D97-AF65-F5344CB8AC3E}">
        <p14:creationId xmlns:p14="http://schemas.microsoft.com/office/powerpoint/2010/main" val="1381217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257800" cy="1143000"/>
          </a:xfrm>
        </p:spPr>
        <p:txBody>
          <a:bodyPr>
            <a:normAutofit fontScale="90000"/>
          </a:bodyPr>
          <a:lstStyle/>
          <a:p>
            <a:r>
              <a:rPr lang="en-US" dirty="0" smtClean="0"/>
              <a:t>Claiborne County</a:t>
            </a:r>
            <a:br>
              <a:rPr lang="en-US" dirty="0" smtClean="0"/>
            </a:br>
            <a:r>
              <a:rPr lang="en-US" dirty="0" smtClean="0"/>
              <a:t>Bullying Procedures</a:t>
            </a:r>
            <a:endParaRPr lang="en-US" dirty="0"/>
          </a:p>
        </p:txBody>
      </p:sp>
      <p:sp>
        <p:nvSpPr>
          <p:cNvPr id="3" name="Content Placeholder 2"/>
          <p:cNvSpPr>
            <a:spLocks noGrp="1"/>
          </p:cNvSpPr>
          <p:nvPr>
            <p:ph idx="1"/>
          </p:nvPr>
        </p:nvSpPr>
        <p:spPr>
          <a:xfrm>
            <a:off x="0" y="1752600"/>
            <a:ext cx="8229600" cy="5105400"/>
          </a:xfrm>
        </p:spPr>
        <p:txBody>
          <a:bodyPr>
            <a:normAutofit/>
          </a:bodyPr>
          <a:lstStyle/>
          <a:p>
            <a:r>
              <a:rPr lang="en-US" sz="4000" b="1" dirty="0" smtClean="0"/>
              <a:t>HANDOUT:  FORMS</a:t>
            </a:r>
          </a:p>
          <a:p>
            <a:pPr lvl="1"/>
            <a:r>
              <a:rPr lang="en-US" sz="2800" b="1" dirty="0" smtClean="0"/>
              <a:t>Staff Procedures to Address Bullying</a:t>
            </a:r>
            <a:endParaRPr lang="en-US" sz="2800" b="1" dirty="0" smtClean="0"/>
          </a:p>
          <a:p>
            <a:pPr lvl="1"/>
            <a:r>
              <a:rPr lang="en-US" sz="2800" b="1" dirty="0" smtClean="0"/>
              <a:t>Staff Members </a:t>
            </a:r>
            <a:r>
              <a:rPr lang="en-US" sz="2800" b="1" dirty="0" smtClean="0"/>
              <a:t>Documentation Form </a:t>
            </a:r>
            <a:r>
              <a:rPr lang="en-US" sz="2800" b="1" dirty="0" smtClean="0"/>
              <a:t>for Bullying Incidents</a:t>
            </a:r>
          </a:p>
          <a:p>
            <a:pPr lvl="1"/>
            <a:r>
              <a:rPr lang="en-US" sz="2800" b="1" dirty="0" smtClean="0"/>
              <a:t>Principals/Principal Designee Procedures to Address Bullying</a:t>
            </a:r>
            <a:endParaRPr lang="en-US" sz="2800" b="1" dirty="0" smtClean="0"/>
          </a:p>
          <a:p>
            <a:pPr lvl="1"/>
            <a:r>
              <a:rPr lang="en-US" sz="2800" b="1" dirty="0" smtClean="0"/>
              <a:t>Principals/Principal </a:t>
            </a:r>
            <a:r>
              <a:rPr lang="en-US" sz="2800" b="1" smtClean="0"/>
              <a:t>Designee Bullying Report </a:t>
            </a:r>
            <a:r>
              <a:rPr lang="en-US" sz="2800" b="1" dirty="0" smtClean="0"/>
              <a:t>Form</a:t>
            </a:r>
            <a:endParaRPr lang="en-US" sz="2800" b="1" dirty="0" smtClean="0"/>
          </a:p>
          <a:p>
            <a:pPr lvl="1"/>
            <a:r>
              <a:rPr lang="en-US" sz="2800" b="1" dirty="0" smtClean="0"/>
              <a:t>Student Explanation of Bullying</a:t>
            </a:r>
          </a:p>
          <a:p>
            <a:pPr lvl="1"/>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426" y="76201"/>
            <a:ext cx="3625374" cy="13716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t>Continue The Effort Over Time</a:t>
            </a:r>
            <a:endParaRPr lang="en-US" dirty="0"/>
          </a:p>
        </p:txBody>
      </p:sp>
      <p:sp>
        <p:nvSpPr>
          <p:cNvPr id="3" name="Content Placeholder 2"/>
          <p:cNvSpPr>
            <a:spLocks noGrp="1"/>
          </p:cNvSpPr>
          <p:nvPr>
            <p:ph idx="1"/>
          </p:nvPr>
        </p:nvSpPr>
        <p:spPr>
          <a:xfrm>
            <a:off x="304800" y="1143000"/>
            <a:ext cx="8229600" cy="1676400"/>
          </a:xfrm>
        </p:spPr>
        <p:txBody>
          <a:bodyPr/>
          <a:lstStyle/>
          <a:p>
            <a:pPr>
              <a:buNone/>
            </a:pPr>
            <a:r>
              <a:rPr lang="en-US" b="1" dirty="0" smtClean="0"/>
              <a:t>		Bullying Prevention has no “end date.”</a:t>
            </a:r>
            <a:endParaRPr lang="en-US" b="1" dirty="0"/>
          </a:p>
        </p:txBody>
      </p:sp>
      <p:pic>
        <p:nvPicPr>
          <p:cNvPr id="4" name="Picture 3" descr="Bully Baby.jpg"/>
          <p:cNvPicPr>
            <a:picLocks noChangeAspect="1"/>
          </p:cNvPicPr>
          <p:nvPr/>
        </p:nvPicPr>
        <p:blipFill>
          <a:blip r:embed="rId2" cstate="print"/>
          <a:stretch>
            <a:fillRect/>
          </a:stretch>
        </p:blipFill>
        <p:spPr>
          <a:xfrm>
            <a:off x="1143000" y="2133600"/>
            <a:ext cx="6747408" cy="4676775"/>
          </a:xfrm>
          <a:prstGeom prst="rect">
            <a:avLst/>
          </a:prstGeom>
        </p:spPr>
      </p:pic>
    </p:spTree>
    <p:extLst>
      <p:ext uri="{BB962C8B-B14F-4D97-AF65-F5344CB8AC3E}">
        <p14:creationId xmlns:p14="http://schemas.microsoft.com/office/powerpoint/2010/main" val="3757976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What is Sexual Harassment?</a:t>
            </a:r>
          </a:p>
        </p:txBody>
      </p:sp>
      <p:sp>
        <p:nvSpPr>
          <p:cNvPr id="17411" name="Content Placeholder 2"/>
          <p:cNvSpPr>
            <a:spLocks noGrp="1"/>
          </p:cNvSpPr>
          <p:nvPr>
            <p:ph idx="1"/>
          </p:nvPr>
        </p:nvSpPr>
        <p:spPr>
          <a:xfrm>
            <a:off x="533400" y="1600200"/>
            <a:ext cx="8153400" cy="4876800"/>
          </a:xfrm>
        </p:spPr>
        <p:txBody>
          <a:bodyPr/>
          <a:lstStyle/>
          <a:p>
            <a:pPr eaLnBrk="1" hangingPunct="1"/>
            <a:r>
              <a:rPr lang="en-US" altLang="en-US" sz="3600" dirty="0" smtClean="0"/>
              <a:t>Conduct of a sexual nature</a:t>
            </a:r>
          </a:p>
          <a:p>
            <a:pPr eaLnBrk="1" hangingPunct="1"/>
            <a:r>
              <a:rPr lang="en-US" altLang="en-US" sz="3600" dirty="0" smtClean="0"/>
              <a:t> Is unwelcome</a:t>
            </a:r>
          </a:p>
          <a:p>
            <a:pPr eaLnBrk="1" hangingPunct="1"/>
            <a:r>
              <a:rPr lang="en-US" altLang="en-US" sz="3600" dirty="0" smtClean="0"/>
              <a:t> Denies or limit’s an individual’s ability to participate in or receive the benefits of the recipient’s program.</a:t>
            </a:r>
          </a:p>
          <a:p>
            <a:pPr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7670737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Sources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Tennessee Code Annotated</a:t>
            </a:r>
          </a:p>
          <a:p>
            <a:pPr algn="just" eaLnBrk="1" fontAlgn="auto" hangingPunct="1">
              <a:spcAft>
                <a:spcPts val="0"/>
              </a:spcAft>
              <a:buFont typeface="Arial" panose="020B0604020202020204" pitchFamily="34" charset="0"/>
              <a:buNone/>
              <a:defRPr/>
            </a:pPr>
            <a:r>
              <a:rPr lang="en-US" sz="2400" b="1" u="sng" dirty="0" smtClean="0">
                <a:hlinkClick r:id="rId2"/>
              </a:rPr>
              <a:t>http://www.state.tn.us/environment/permits/tcalink.shtml</a:t>
            </a:r>
            <a:endParaRPr lang="en-US" sz="2400" b="1" u="sng" dirty="0" smtClean="0"/>
          </a:p>
          <a:p>
            <a:pPr algn="just" eaLnBrk="1" fontAlgn="auto" hangingPunct="1">
              <a:spcAft>
                <a:spcPts val="0"/>
              </a:spcAft>
              <a:defRPr/>
            </a:pPr>
            <a:r>
              <a:rPr lang="en-US" dirty="0" smtClean="0"/>
              <a:t>Claiborne County Board of Education Policy</a:t>
            </a:r>
          </a:p>
          <a:p>
            <a:pPr algn="just">
              <a:buNone/>
              <a:defRPr/>
            </a:pPr>
            <a:r>
              <a:rPr lang="en-US" sz="2400" b="1" dirty="0" smtClean="0">
                <a:hlinkClick r:id="rId3"/>
              </a:rPr>
              <a:t>http</a:t>
            </a:r>
            <a:r>
              <a:rPr lang="en-US" sz="2400" b="1" dirty="0">
                <a:hlinkClick r:id="rId3"/>
              </a:rPr>
              <a:t>://www.boardpolicy.net/?DivisionID=19399&amp;ToggleSideNav</a:t>
            </a:r>
            <a:r>
              <a:rPr lang="en-US" sz="2400" b="1" dirty="0" smtClean="0"/>
              <a:t>=</a:t>
            </a:r>
          </a:p>
          <a:p>
            <a:pPr algn="just">
              <a:defRPr/>
            </a:pPr>
            <a:r>
              <a:rPr lang="en-US" dirty="0" smtClean="0"/>
              <a:t>Tennessee School Board Association</a:t>
            </a:r>
          </a:p>
          <a:p>
            <a:pPr algn="just" eaLnBrk="1" fontAlgn="auto" hangingPunct="1">
              <a:spcAft>
                <a:spcPts val="0"/>
              </a:spcAft>
              <a:buFont typeface="Arial" panose="020B0604020202020204" pitchFamily="34" charset="0"/>
              <a:buNone/>
              <a:defRPr/>
            </a:pPr>
            <a:r>
              <a:rPr lang="en-US" sz="2400" b="1" dirty="0" smtClean="0">
                <a:hlinkClick r:id="rId4"/>
              </a:rPr>
              <a:t>http://www.tsba.net/</a:t>
            </a:r>
            <a:endParaRPr lang="en-US" sz="2400" b="1" dirty="0" smtClean="0"/>
          </a:p>
          <a:p>
            <a:pPr eaLnBrk="1" fontAlgn="auto" hangingPunct="1">
              <a:spcAft>
                <a:spcPts val="0"/>
              </a:spcAft>
              <a:defRPr/>
            </a:pPr>
            <a:r>
              <a:rPr lang="en-US" dirty="0" smtClean="0"/>
              <a:t>U.S. Department of Education, Office for Civil Rights, </a:t>
            </a:r>
            <a:r>
              <a:rPr lang="en-US" i="1" dirty="0" smtClean="0"/>
              <a:t>Sexual Harassment: It’s Not Academic</a:t>
            </a:r>
            <a:r>
              <a:rPr lang="en-US" dirty="0" smtClean="0"/>
              <a:t>, Washington, D.C., 2008.</a:t>
            </a:r>
          </a:p>
          <a:p>
            <a:pPr eaLnBrk="1" fontAlgn="auto" hangingPunct="1">
              <a:spcAft>
                <a:spcPts val="0"/>
              </a:spcAft>
              <a:defRPr/>
            </a:pPr>
            <a:r>
              <a:rPr lang="en-US" dirty="0" smtClean="0"/>
              <a:t>Thompson Publishing Group, </a:t>
            </a:r>
            <a:r>
              <a:rPr lang="en-US" i="1" dirty="0" smtClean="0"/>
              <a:t>Educator’s Guide to Controlling Sexual Harassment, </a:t>
            </a:r>
            <a:r>
              <a:rPr lang="en-US" dirty="0" smtClean="0"/>
              <a:t>2002</a:t>
            </a:r>
            <a:r>
              <a:rPr lang="en-US" i="1" dirty="0" smtClean="0"/>
              <a:t>.</a:t>
            </a:r>
          </a:p>
          <a:p>
            <a:pPr eaLnBrk="1" fontAlgn="auto" hangingPunct="1">
              <a:spcAft>
                <a:spcPts val="0"/>
              </a:spcAft>
              <a:defRPr/>
            </a:pPr>
            <a:r>
              <a:rPr lang="en-US" dirty="0" smtClean="0"/>
              <a:t>National Crime Prevention Council, 2006.</a:t>
            </a:r>
          </a:p>
          <a:p>
            <a:pPr eaLnBrk="1" fontAlgn="auto" hangingPunct="1">
              <a:spcAft>
                <a:spcPts val="0"/>
              </a:spcAft>
              <a:defRPr/>
            </a:pPr>
            <a:endParaRPr lang="en-US" dirty="0" smtClean="0"/>
          </a:p>
          <a:p>
            <a:pPr algn="just" eaLnBrk="1" fontAlgn="auto" hangingPunct="1">
              <a:spcAft>
                <a:spcPts val="0"/>
              </a:spcAft>
              <a:buFont typeface="Arial" panose="020B0604020202020204" pitchFamily="34" charset="0"/>
              <a:buNone/>
              <a:defRPr/>
            </a:pPr>
            <a:endParaRPr lang="en-US" dirty="0" smtClean="0"/>
          </a:p>
          <a:p>
            <a:pPr algn="just" eaLnBrk="1" fontAlgn="auto" hangingPunct="1">
              <a:spcAft>
                <a:spcPts val="0"/>
              </a:spcAft>
              <a:buFont typeface="Arial" panose="020B0604020202020204" pitchFamily="34" charset="0"/>
              <a:buNone/>
              <a:defRPr/>
            </a:pPr>
            <a:endParaRPr lang="en-US" u="sng" dirty="0" smtClean="0"/>
          </a:p>
          <a:p>
            <a:pPr algn="just" eaLnBrk="1" fontAlgn="auto" hangingPunct="1">
              <a:spcAft>
                <a:spcPts val="0"/>
              </a:spcAft>
              <a:buFont typeface="Arial" panose="020B0604020202020204" pitchFamily="34" charset="0"/>
              <a:buNone/>
              <a:defRPr/>
            </a:pPr>
            <a:endParaRPr lang="en-US" u="sng"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283928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dirty="0" smtClean="0"/>
              <a:t>What is Sexual Harassment? (cont.)</a:t>
            </a:r>
          </a:p>
        </p:txBody>
      </p:sp>
      <p:sp>
        <p:nvSpPr>
          <p:cNvPr id="18435" name="Content Placeholder 2"/>
          <p:cNvSpPr>
            <a:spLocks noGrp="1"/>
          </p:cNvSpPr>
          <p:nvPr>
            <p:ph idx="1"/>
          </p:nvPr>
        </p:nvSpPr>
        <p:spPr/>
        <p:txBody>
          <a:bodyPr/>
          <a:lstStyle/>
          <a:p>
            <a:pPr eaLnBrk="1" hangingPunct="1"/>
            <a:r>
              <a:rPr lang="en-US" altLang="en-US" dirty="0" smtClean="0"/>
              <a:t>Conduct can take on may different forms depending on the harasser and the nature of the harassment.</a:t>
            </a:r>
          </a:p>
          <a:p>
            <a:pPr eaLnBrk="1" hangingPunct="1"/>
            <a:r>
              <a:rPr lang="en-US" altLang="en-US" dirty="0" smtClean="0"/>
              <a:t> Conduct can occur in any school program or activity and can take place in school facilities, on a school bus, or at other off-campus locations, such as a school-sponsored field trip or a training program at another location.</a:t>
            </a:r>
          </a:p>
          <a:p>
            <a:pPr eaLnBrk="1" hangingPunct="1"/>
            <a:r>
              <a:rPr lang="en-US" altLang="en-US" dirty="0" smtClean="0"/>
              <a:t>Conduct can be verbal, nonverbal, or physical.</a:t>
            </a:r>
          </a:p>
          <a:p>
            <a:pPr eaLnBrk="1" hangingPunct="1"/>
            <a:endParaRPr lang="en-US" altLang="en-US" dirty="0" smtClean="0"/>
          </a:p>
        </p:txBody>
      </p:sp>
    </p:spTree>
    <p:extLst>
      <p:ext uri="{BB962C8B-B14F-4D97-AF65-F5344CB8AC3E}">
        <p14:creationId xmlns:p14="http://schemas.microsoft.com/office/powerpoint/2010/main" val="554900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1362</TotalTime>
  <Words>3662</Words>
  <Application>Microsoft Office PowerPoint</Application>
  <PresentationFormat>On-screen Show (4:3)</PresentationFormat>
  <Paragraphs>526</Paragraphs>
  <Slides>80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80</vt:i4>
      </vt:variant>
    </vt:vector>
  </HeadingPairs>
  <TitlesOfParts>
    <vt:vector size="92" baseType="lpstr">
      <vt:lpstr>Arial Unicode MS</vt:lpstr>
      <vt:lpstr>Arial</vt:lpstr>
      <vt:lpstr>Baskerville Old Face</vt:lpstr>
      <vt:lpstr>Book Antiqua</vt:lpstr>
      <vt:lpstr>Calibri</vt:lpstr>
      <vt:lpstr>Lucida Sans</vt:lpstr>
      <vt:lpstr>Tahoma</vt:lpstr>
      <vt:lpstr>Times New Roman</vt:lpstr>
      <vt:lpstr>Wingdings</vt:lpstr>
      <vt:lpstr>Wingdings 2</vt:lpstr>
      <vt:lpstr>Wingdings 3</vt:lpstr>
      <vt:lpstr>Apex</vt:lpstr>
      <vt:lpstr>Claiborne County Schools</vt:lpstr>
      <vt:lpstr>Training Objectives</vt:lpstr>
      <vt:lpstr>Non-Discrimination </vt:lpstr>
      <vt:lpstr>Claiborne County  Board of Education  Policies</vt:lpstr>
      <vt:lpstr>Title VII of the Civil Rights Act of 1964 The Civil Rights Act of 1991</vt:lpstr>
      <vt:lpstr> Pregnancy Discrimination Act of 1978 </vt:lpstr>
      <vt:lpstr>Age Discrimination in Employment Act of 1967</vt:lpstr>
      <vt:lpstr>What is Sexual Harassment?</vt:lpstr>
      <vt:lpstr>What is Sexual Harassment? (cont.)</vt:lpstr>
      <vt:lpstr>Definition of Sexual Harassment</vt:lpstr>
      <vt:lpstr>Types of Sexual Harassment</vt:lpstr>
      <vt:lpstr>Important Legal Terms</vt:lpstr>
      <vt:lpstr>Important Legal Terms (cont.)</vt:lpstr>
      <vt:lpstr>Types of Prohibited Conduct</vt:lpstr>
      <vt:lpstr>Why Harassment Is Not Reported</vt:lpstr>
      <vt:lpstr>Psychological Effects  of  Sexual Harassment</vt:lpstr>
      <vt:lpstr>Economic Effects of Sexual Harassment</vt:lpstr>
      <vt:lpstr>Recourse for Victims of Sexual Harassment </vt:lpstr>
      <vt:lpstr>Personal Behavior Checklist</vt:lpstr>
      <vt:lpstr>Sexual Harassment</vt:lpstr>
      <vt:lpstr>Sexual Harassment of Students in Schools</vt:lpstr>
      <vt:lpstr>Statistics on Sexual Harassment in Schools</vt:lpstr>
      <vt:lpstr>Statistics on Sexual Harassment in Schools (cont.)</vt:lpstr>
      <vt:lpstr>Statistics on Sexual Harassment in Schools (cont.)</vt:lpstr>
      <vt:lpstr> Section 504 of the Rehabilitation Act of 1973 </vt:lpstr>
      <vt:lpstr>Section 504 states:</vt:lpstr>
      <vt:lpstr>Definition of a Disability Under Section 504</vt:lpstr>
      <vt:lpstr>Section 504 requires:</vt:lpstr>
      <vt:lpstr>School Districts’ Responsibilities Include:</vt:lpstr>
      <vt:lpstr>Reporting Procedures</vt:lpstr>
      <vt:lpstr>Reporting Procedures - continued</vt:lpstr>
      <vt:lpstr>Reporting  Procedures (cont.)</vt:lpstr>
      <vt:lpstr>Bullying: It’s Everyone’s Business</vt:lpstr>
      <vt:lpstr>Tennessee Code Annotated   49-6-1015</vt:lpstr>
      <vt:lpstr>Bullying……</vt:lpstr>
      <vt:lpstr>Bullying Can Take Many Forms</vt:lpstr>
      <vt:lpstr>Gender Differences in Bullying</vt:lpstr>
      <vt:lpstr>Gender Differences in Bullying (cont.)</vt:lpstr>
      <vt:lpstr>Group Bullying…</vt:lpstr>
      <vt:lpstr>Group Bullying (cont.)…</vt:lpstr>
      <vt:lpstr>Direct Bullying VS Indirect…..</vt:lpstr>
      <vt:lpstr>Tennessee Cyber Bullying Policy</vt:lpstr>
      <vt:lpstr>Cyber Bullying</vt:lpstr>
      <vt:lpstr>Possible Effects of Cyber Bullying</vt:lpstr>
      <vt:lpstr>School Safety Issue</vt:lpstr>
      <vt:lpstr>What Bullying IS NOT….</vt:lpstr>
      <vt:lpstr>Normal Conflict Versus Bullying</vt:lpstr>
      <vt:lpstr>Normal Conflict Versus Bullying</vt:lpstr>
      <vt:lpstr>Common Characteristics Among Youth Who Are Bullied</vt:lpstr>
      <vt:lpstr>Victims of Bullying</vt:lpstr>
      <vt:lpstr>Victims of Bullying</vt:lpstr>
      <vt:lpstr>Victims of Bullying</vt:lpstr>
      <vt:lpstr>Downward Spiral of Victimization</vt:lpstr>
      <vt:lpstr>Warning Signs of Being Bullied</vt:lpstr>
      <vt:lpstr>Effects of Bullying on Victims</vt:lpstr>
      <vt:lpstr>Effects  of Bullying on Victims</vt:lpstr>
      <vt:lpstr>Effects of Bullying on Victims</vt:lpstr>
      <vt:lpstr>Strategies with Victims</vt:lpstr>
      <vt:lpstr>For Students Who Are Bullied….</vt:lpstr>
      <vt:lpstr>For Students Who Are Bullied….</vt:lpstr>
      <vt:lpstr>Common Characteristics of Bullies….</vt:lpstr>
      <vt:lpstr>Warning Signs of Bullying Others</vt:lpstr>
      <vt:lpstr>Common Motivations of Bullies…</vt:lpstr>
      <vt:lpstr>Effective Discipline For Students Who Bully</vt:lpstr>
      <vt:lpstr>Strategies with Bullies</vt:lpstr>
      <vt:lpstr>Serious Talks With Students Who Bully….</vt:lpstr>
      <vt:lpstr>Bystanders</vt:lpstr>
      <vt:lpstr>Why don’t bystanders get involved???</vt:lpstr>
      <vt:lpstr>Strategies for Bystanders</vt:lpstr>
      <vt:lpstr>Why should you Bully-Proof your school?</vt:lpstr>
      <vt:lpstr>Best Practices:  What Works?</vt:lpstr>
      <vt:lpstr>Classroom Interventions</vt:lpstr>
      <vt:lpstr>Basic Rules</vt:lpstr>
      <vt:lpstr>PowerPoint Presentation</vt:lpstr>
      <vt:lpstr>Claiborne County Bullying Initiative</vt:lpstr>
      <vt:lpstr>Laws Regarding Bullying and Harassment</vt:lpstr>
      <vt:lpstr>Laws Regarding Bullying and Harassment (cont.)</vt:lpstr>
      <vt:lpstr>Claiborne County Bullying Procedures</vt:lpstr>
      <vt:lpstr>Continue The Effort Over Time</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Rhonda England</dc:creator>
  <cp:lastModifiedBy>Teacher</cp:lastModifiedBy>
  <cp:revision>211</cp:revision>
  <dcterms:created xsi:type="dcterms:W3CDTF">2011-01-14T15:20:50Z</dcterms:created>
  <dcterms:modified xsi:type="dcterms:W3CDTF">2016-07-16T12:48:56Z</dcterms:modified>
</cp:coreProperties>
</file>