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90" r:id="rId26"/>
  </p:sldIdLst>
  <p:sldSz cx="9144000" cy="5143500" type="screen16x9"/>
  <p:notesSz cx="6858000" cy="9144000"/>
  <p:embeddedFontLst>
    <p:embeddedFont>
      <p:font typeface="Verdana" pitchFamily="34"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125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46" autoAdjust="0"/>
  </p:normalViewPr>
  <p:slideViewPr>
    <p:cSldViewPr snapToGrid="0">
      <p:cViewPr varScale="1">
        <p:scale>
          <a:sx n="100" d="100"/>
          <a:sy n="100" d="100"/>
        </p:scale>
        <p:origin x="-466" y="-72"/>
      </p:cViewPr>
      <p:guideLst>
        <p:guide orient="horz" pos="125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xmlns="" val="278147200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c6f9e470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c6f9e470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3e494456ec_0_1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3e494456e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Ask people to give definitions for “ethics”. Ask if it is just about character traits or do values and beliefs come into play? Do we have a responsibility outside of our work environment?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3e4d493060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3e4d493060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How would you respond to this teacher? Would you take any action?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3e494456ec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3e494456e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We sometimes have higher expectations for others’ behavior than we do our own. We must show mutual respect for each other and treat others as we would like to be treated.</a:t>
            </a:r>
            <a:endParaRPr/>
          </a:p>
          <a:p>
            <a:pPr marL="0" lvl="0" indent="0">
              <a:spcBef>
                <a:spcPts val="0"/>
              </a:spcBef>
              <a:spcAft>
                <a:spcPts val="0"/>
              </a:spcAft>
              <a:buNone/>
            </a:pPr>
            <a:r>
              <a:rPr lang="en"/>
              <a:t>Sometimes we have to give up what we want for the good of the whole. Sometimes our self-interest conflicts with good ethical behavior.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e4d493060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e4d49306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If everyone chose to do the action that you are contemplating, what would be the outcome? Everyone takes an extra ream of paper…</a:t>
            </a:r>
            <a:endParaRPr/>
          </a:p>
          <a:p>
            <a:pPr marL="0" lvl="0" indent="0" rtl="0">
              <a:spcBef>
                <a:spcPts val="0"/>
              </a:spcBef>
              <a:spcAft>
                <a:spcPts val="0"/>
              </a:spcAft>
              <a:buNone/>
            </a:pPr>
            <a:r>
              <a:rPr lang="en"/>
              <a:t>If you knew you were being watched, would you do this particular thing?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3e4d493060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3e4d493060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3e4d493060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3e4d493060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These are things to consider when working with students to protect yourself. Advocate for students even when you see co-workers acting inappropriately with students.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3e4d493060_0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3e4d493060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Ethical considerations to prevent issues with parents. There can be very tricky situations if appropriate boundaries aren’t set and expectations aren’t communicated. You aren’t here to be friends with the parents-keep personal/social lives separate. Find ways to emotionally detach from negative experiences and try not to take personally.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3e4d493060_0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3e4d493060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Explain how if these bulleted items are carried out, the likelihood of unethical behavior occurring can be minimized. Teams are vital to our success and can help in these areas.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3e4d493060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3e4d493060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Discuss issues of friendship over telling the truth about concerns. Respecting leaders publicly and discussing concerns privately with them. When you make a mistake, don’t try to cover it up-come clean and accept responsibility and learn from mistakes. Don’t go behind their backs and do what you want or what you think is best. We should strive to make our leaders shine.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3dfa0a775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3dfa0a775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e494456ec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e494456ec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 Because of Tad Cummins and other news stories like his.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3dfa0a775b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3dfa0a775b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3dfa0a775b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3dfa0a775b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3e4d493060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3e4d493060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Some of these may seem harmless, but many times can be a source of trouble for a teacher. Discuss the importance of only using work email for professional purposes and keeping it professional. This can be obtained by the public and used in court. Even attachments!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3e4d493060_0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 name="Google Shape;273;g3e4d493060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There are many reasons why we do these things, i.e. save money, not enough time, feeling of justification because of personal funds spent, but it doesn’t mean these are ethical actions. If you find yourself trying to justify your behavior, you may want to consider if it is the most ethical decision you could be making.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3dfa0a775b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3dfa0a775b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3e4d493060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3e4d493060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3e494456ec_1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3e494456ec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c6f9e470d_0_37: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c6f9e470d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c6f9e470d_0_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c6f9e470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Ask people to give definitions for “ethics”. Ask if it is just about character traits or do values and beliefs come into play?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c6f9e470d_0_2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c6f9e470d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Have staff share stories of upbringing and sayings they remember hearing as a child or teen.  Ask  how do they know what is considered unethical in their employment?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c6f9e470d_0_126: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c6f9e470d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Discuss how it really boils down to how we make our decisions about situations we face. Those decisions are influenced by our background and experiences.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c6f9e470d_0_43: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c6f9e470d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We hear so many news stories of good employees who make bad decisions and ruin their jobs, lose family, and become a public spectacle.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3e4d493060_0_1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3e4d493060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are some of the issues you see in this scenario? Confidentiality, honesty, confronting issues…   Realize that even when you are outside of the school setting, your behavior can have an impact.   It is important to train volunteers to uphold the rule of confidentiality.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advance.lexis.com/documentpage/?pdmfid=1000516&amp;crid=f9ba982a-36bc-498c-a6b9-5c492f6fc58c&amp;config=025054JABlOTJjNmIyNi0wYjI0LTRjZGEtYWE5ZC0zNGFhOWNhMjFlNDgKAFBvZENhdGFsb2cDFQ14bX2GfyBTaI9WcPX5&amp;pddocfullpath=/shared/document/statutes-legislation/urn:contentItem:50BK-SW20-R03M-R1W9-00008-00&amp;pddocid=urn:contentItem:50BK-SW20-R03M-R1W9-00008-00&amp;pdcontentcomponentid=234179&amp;pdteaserkey=sr0&amp;pditab=allpods&amp;ecomp=-9g8kkk&amp;earg=sr0&amp;prid=d6e60839-45f2-4a17-82d0-675aedb8b4f2"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fGQbLSEPN5w"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06575" y="228600"/>
            <a:ext cx="8222100" cy="3181947"/>
          </a:xfrm>
          <a:prstGeom prst="rect">
            <a:avLst/>
          </a:prstGeom>
        </p:spPr>
        <p:txBody>
          <a:bodyPr spcFirstLastPara="1" wrap="square" lIns="91425" tIns="91425" rIns="91425" bIns="91425" anchor="b" anchorCtr="0">
            <a:noAutofit/>
          </a:bodyPr>
          <a:lstStyle/>
          <a:p>
            <a:pPr marL="0" lvl="0" indent="0" algn="ctr">
              <a:spcBef>
                <a:spcPts val="0"/>
              </a:spcBef>
              <a:spcAft>
                <a:spcPts val="0"/>
              </a:spcAft>
              <a:buNone/>
            </a:pPr>
            <a:r>
              <a:rPr lang="en" dirty="0" smtClean="0"/>
              <a:t>CLAIBORNE COUNTY SCHOOLS</a:t>
            </a:r>
            <a:br>
              <a:rPr lang="en" dirty="0" smtClean="0"/>
            </a:br>
            <a:r>
              <a:rPr lang="en" dirty="0" smtClean="0"/>
              <a:t/>
            </a:r>
            <a:br>
              <a:rPr lang="en" dirty="0" smtClean="0"/>
            </a:br>
            <a:r>
              <a:rPr lang="en" dirty="0" smtClean="0"/>
              <a:t>Ethics Training</a:t>
            </a:r>
            <a:endParaRPr dirty="0"/>
          </a:p>
        </p:txBody>
      </p:sp>
      <p:sp>
        <p:nvSpPr>
          <p:cNvPr id="86" name="Google Shape;86;p13"/>
          <p:cNvSpPr txBox="1">
            <a:spLocks noGrp="1"/>
          </p:cNvSpPr>
          <p:nvPr>
            <p:ph type="subTitle" idx="1"/>
          </p:nvPr>
        </p:nvSpPr>
        <p:spPr>
          <a:xfrm>
            <a:off x="552283" y="4076938"/>
            <a:ext cx="8222100" cy="4329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dirty="0"/>
              <a:t>Increasing Awareness</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Ethical Challenges in Education</a:t>
            </a:r>
            <a:endParaRPr/>
          </a:p>
        </p:txBody>
      </p:sp>
      <p:grpSp>
        <p:nvGrpSpPr>
          <p:cNvPr id="171" name="Google Shape;171;p22"/>
          <p:cNvGrpSpPr/>
          <p:nvPr/>
        </p:nvGrpSpPr>
        <p:grpSpPr>
          <a:xfrm>
            <a:off x="431925" y="1304875"/>
            <a:ext cx="2628925" cy="3416400"/>
            <a:chOff x="431925" y="1304875"/>
            <a:chExt cx="2628925" cy="3416400"/>
          </a:xfrm>
        </p:grpSpPr>
        <p:sp>
          <p:nvSpPr>
            <p:cNvPr id="172" name="Google Shape;172;p22"/>
            <p:cNvSpPr txBox="1"/>
            <p:nvPr/>
          </p:nvSpPr>
          <p:spPr>
            <a:xfrm>
              <a:off x="431925" y="1304875"/>
              <a:ext cx="2628900" cy="464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 name="Google Shape;173;p22"/>
            <p:cNvSpPr/>
            <p:nvPr/>
          </p:nvSpPr>
          <p:spPr>
            <a:xfrm>
              <a:off x="431950" y="1304875"/>
              <a:ext cx="2628900" cy="3416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74" name="Google Shape;174;p22"/>
          <p:cNvSpPr txBox="1">
            <a:spLocks noGrp="1"/>
          </p:cNvSpPr>
          <p:nvPr>
            <p:ph type="body" idx="4294967295"/>
          </p:nvPr>
        </p:nvSpPr>
        <p:spPr>
          <a:xfrm>
            <a:off x="506425" y="1304875"/>
            <a:ext cx="2494500" cy="461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lt1"/>
                </a:solidFill>
              </a:rPr>
              <a:t>Students/Parents</a:t>
            </a:r>
            <a:endParaRPr>
              <a:solidFill>
                <a:schemeClr val="lt1"/>
              </a:solidFill>
            </a:endParaRPr>
          </a:p>
        </p:txBody>
      </p:sp>
      <p:sp>
        <p:nvSpPr>
          <p:cNvPr id="175" name="Google Shape;175;p22"/>
          <p:cNvSpPr txBox="1">
            <a:spLocks noGrp="1"/>
          </p:cNvSpPr>
          <p:nvPr>
            <p:ph type="body" idx="4294967295"/>
          </p:nvPr>
        </p:nvSpPr>
        <p:spPr>
          <a:xfrm>
            <a:off x="508325" y="1850300"/>
            <a:ext cx="2478600" cy="279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600"/>
              <a:t>Civility-the way we treat others</a:t>
            </a:r>
            <a:endParaRPr sz="1600"/>
          </a:p>
          <a:p>
            <a:pPr marL="0" lvl="0" indent="0">
              <a:spcBef>
                <a:spcPts val="1600"/>
              </a:spcBef>
              <a:spcAft>
                <a:spcPts val="0"/>
              </a:spcAft>
              <a:buNone/>
            </a:pPr>
            <a:r>
              <a:rPr lang="en" sz="1600"/>
              <a:t>Being role models</a:t>
            </a:r>
            <a:endParaRPr sz="1600"/>
          </a:p>
          <a:p>
            <a:pPr marL="0" lvl="0" indent="0" rtl="0">
              <a:spcBef>
                <a:spcPts val="1600"/>
              </a:spcBef>
              <a:spcAft>
                <a:spcPts val="1600"/>
              </a:spcAft>
              <a:buNone/>
            </a:pPr>
            <a:r>
              <a:rPr lang="en" sz="1600"/>
              <a:t>Parental status/community standing</a:t>
            </a:r>
            <a:endParaRPr sz="1600"/>
          </a:p>
        </p:txBody>
      </p:sp>
      <p:grpSp>
        <p:nvGrpSpPr>
          <p:cNvPr id="176" name="Google Shape;176;p22"/>
          <p:cNvGrpSpPr/>
          <p:nvPr/>
        </p:nvGrpSpPr>
        <p:grpSpPr>
          <a:xfrm>
            <a:off x="3320450" y="1304875"/>
            <a:ext cx="2632500" cy="3416400"/>
            <a:chOff x="3320450" y="1304875"/>
            <a:chExt cx="2632500" cy="3416400"/>
          </a:xfrm>
        </p:grpSpPr>
        <p:sp>
          <p:nvSpPr>
            <p:cNvPr id="177" name="Google Shape;177;p22"/>
            <p:cNvSpPr txBox="1"/>
            <p:nvPr/>
          </p:nvSpPr>
          <p:spPr>
            <a:xfrm>
              <a:off x="3324050" y="1304875"/>
              <a:ext cx="2628900" cy="464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 name="Google Shape;178;p22"/>
            <p:cNvSpPr/>
            <p:nvPr/>
          </p:nvSpPr>
          <p:spPr>
            <a:xfrm>
              <a:off x="3320450" y="1304875"/>
              <a:ext cx="2628900" cy="3416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79" name="Google Shape;179;p22"/>
          <p:cNvSpPr txBox="1">
            <a:spLocks noGrp="1"/>
          </p:cNvSpPr>
          <p:nvPr>
            <p:ph type="body" idx="4294967295"/>
          </p:nvPr>
        </p:nvSpPr>
        <p:spPr>
          <a:xfrm>
            <a:off x="3389450" y="1304875"/>
            <a:ext cx="2494500" cy="461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lt1"/>
                </a:solidFill>
              </a:rPr>
              <a:t>Colleagues</a:t>
            </a:r>
            <a:endParaRPr>
              <a:solidFill>
                <a:schemeClr val="lt1"/>
              </a:solidFill>
            </a:endParaRPr>
          </a:p>
        </p:txBody>
      </p:sp>
      <p:sp>
        <p:nvSpPr>
          <p:cNvPr id="180" name="Google Shape;180;p22"/>
          <p:cNvSpPr txBox="1">
            <a:spLocks noGrp="1"/>
          </p:cNvSpPr>
          <p:nvPr>
            <p:ph type="body" idx="4294967295"/>
          </p:nvPr>
        </p:nvSpPr>
        <p:spPr>
          <a:xfrm>
            <a:off x="3396775" y="1850300"/>
            <a:ext cx="2478600" cy="279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600"/>
              <a:t>Conflict of interest</a:t>
            </a:r>
            <a:endParaRPr sz="1600"/>
          </a:p>
          <a:p>
            <a:pPr marL="0" lvl="0" indent="0" rtl="0">
              <a:spcBef>
                <a:spcPts val="1600"/>
              </a:spcBef>
              <a:spcAft>
                <a:spcPts val="0"/>
              </a:spcAft>
              <a:buNone/>
            </a:pPr>
            <a:r>
              <a:rPr lang="en" sz="1600"/>
              <a:t>Memberships and affiliations</a:t>
            </a:r>
            <a:endParaRPr sz="1600"/>
          </a:p>
          <a:p>
            <a:pPr marL="0" lvl="0" indent="0" rtl="0">
              <a:spcBef>
                <a:spcPts val="1600"/>
              </a:spcBef>
              <a:spcAft>
                <a:spcPts val="0"/>
              </a:spcAft>
              <a:buNone/>
            </a:pPr>
            <a:r>
              <a:rPr lang="en" sz="1600"/>
              <a:t>Non-school employment or business (2nd jobs)</a:t>
            </a:r>
            <a:endParaRPr sz="1600"/>
          </a:p>
          <a:p>
            <a:pPr marL="0" lvl="0" indent="0" rtl="0">
              <a:spcBef>
                <a:spcPts val="1600"/>
              </a:spcBef>
              <a:spcAft>
                <a:spcPts val="0"/>
              </a:spcAft>
              <a:buNone/>
            </a:pPr>
            <a:r>
              <a:rPr lang="en" sz="1600"/>
              <a:t>Bullying colleagues (</a:t>
            </a:r>
            <a:r>
              <a:rPr lang="en" sz="1400"/>
              <a:t>maliciousness)</a:t>
            </a:r>
            <a:endParaRPr sz="1400"/>
          </a:p>
          <a:p>
            <a:pPr marL="0" lvl="0" indent="0" rtl="0">
              <a:spcBef>
                <a:spcPts val="1600"/>
              </a:spcBef>
              <a:spcAft>
                <a:spcPts val="1600"/>
              </a:spcAft>
              <a:buNone/>
            </a:pPr>
            <a:endParaRPr sz="1600"/>
          </a:p>
        </p:txBody>
      </p:sp>
      <p:grpSp>
        <p:nvGrpSpPr>
          <p:cNvPr id="181" name="Google Shape;181;p22"/>
          <p:cNvGrpSpPr/>
          <p:nvPr/>
        </p:nvGrpSpPr>
        <p:grpSpPr>
          <a:xfrm>
            <a:off x="6212550" y="1304875"/>
            <a:ext cx="2632500" cy="3416400"/>
            <a:chOff x="6212550" y="1304875"/>
            <a:chExt cx="2632500" cy="3416400"/>
          </a:xfrm>
        </p:grpSpPr>
        <p:sp>
          <p:nvSpPr>
            <p:cNvPr id="182" name="Google Shape;182;p22"/>
            <p:cNvSpPr/>
            <p:nvPr/>
          </p:nvSpPr>
          <p:spPr>
            <a:xfrm>
              <a:off x="6215400" y="1304875"/>
              <a:ext cx="2628900" cy="3416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 name="Google Shape;183;p22"/>
            <p:cNvSpPr txBox="1"/>
            <p:nvPr/>
          </p:nvSpPr>
          <p:spPr>
            <a:xfrm>
              <a:off x="6212550" y="1304875"/>
              <a:ext cx="2632500" cy="464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84" name="Google Shape;184;p22"/>
          <p:cNvSpPr txBox="1">
            <a:spLocks noGrp="1"/>
          </p:cNvSpPr>
          <p:nvPr>
            <p:ph type="body" idx="4294967295"/>
          </p:nvPr>
        </p:nvSpPr>
        <p:spPr>
          <a:xfrm>
            <a:off x="6272475" y="1304875"/>
            <a:ext cx="2494500" cy="461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lt1"/>
                </a:solidFill>
              </a:rPr>
              <a:t>Administration</a:t>
            </a:r>
            <a:endParaRPr>
              <a:solidFill>
                <a:schemeClr val="lt1"/>
              </a:solidFill>
            </a:endParaRPr>
          </a:p>
        </p:txBody>
      </p:sp>
      <p:sp>
        <p:nvSpPr>
          <p:cNvPr id="185" name="Google Shape;185;p22"/>
          <p:cNvSpPr txBox="1">
            <a:spLocks noGrp="1"/>
          </p:cNvSpPr>
          <p:nvPr>
            <p:ph type="body" idx="4294967295"/>
          </p:nvPr>
        </p:nvSpPr>
        <p:spPr>
          <a:xfrm>
            <a:off x="6286400" y="1850300"/>
            <a:ext cx="2478600" cy="279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600"/>
              <a:t>Abuse of power</a:t>
            </a:r>
            <a:endParaRPr sz="1600"/>
          </a:p>
          <a:p>
            <a:pPr marL="0" lvl="0" indent="0">
              <a:spcBef>
                <a:spcPts val="1600"/>
              </a:spcBef>
              <a:spcAft>
                <a:spcPts val="0"/>
              </a:spcAft>
              <a:buNone/>
            </a:pPr>
            <a:r>
              <a:rPr lang="en" sz="1600"/>
              <a:t>Discrimination</a:t>
            </a:r>
            <a:endParaRPr sz="1600"/>
          </a:p>
          <a:p>
            <a:pPr marL="0" lvl="0" indent="0">
              <a:spcBef>
                <a:spcPts val="1600"/>
              </a:spcBef>
              <a:spcAft>
                <a:spcPts val="0"/>
              </a:spcAft>
              <a:buNone/>
            </a:pPr>
            <a:r>
              <a:rPr lang="en" sz="1600"/>
              <a:t>Taking credit for others’ work</a:t>
            </a:r>
            <a:endParaRPr sz="1600"/>
          </a:p>
          <a:p>
            <a:pPr marL="0" lvl="0" indent="0">
              <a:spcBef>
                <a:spcPts val="1600"/>
              </a:spcBef>
              <a:spcAft>
                <a:spcPts val="0"/>
              </a:spcAft>
              <a:buNone/>
            </a:pPr>
            <a:r>
              <a:rPr lang="en" sz="1600"/>
              <a:t>Utilizing resources</a:t>
            </a:r>
            <a:endParaRPr sz="1600"/>
          </a:p>
          <a:p>
            <a:pPr marL="0" lvl="0" indent="0" rtl="0">
              <a:spcBef>
                <a:spcPts val="1600"/>
              </a:spcBef>
              <a:spcAft>
                <a:spcPts val="1600"/>
              </a:spcAft>
              <a:buNone/>
            </a:pPr>
            <a:endParaRPr sz="1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Another scenario:</a:t>
            </a:r>
            <a:endParaRPr/>
          </a:p>
          <a:p>
            <a:pPr marL="0" lvl="0" indent="0">
              <a:spcBef>
                <a:spcPts val="0"/>
              </a:spcBef>
              <a:spcAft>
                <a:spcPts val="0"/>
              </a:spcAft>
              <a:buNone/>
            </a:pPr>
            <a:endParaRPr/>
          </a:p>
        </p:txBody>
      </p:sp>
      <p:sp>
        <p:nvSpPr>
          <p:cNvPr id="191" name="Google Shape;191;p23"/>
          <p:cNvSpPr txBox="1">
            <a:spLocks noGrp="1"/>
          </p:cNvSpPr>
          <p:nvPr>
            <p:ph type="body" idx="1"/>
          </p:nvPr>
        </p:nvSpPr>
        <p:spPr>
          <a:xfrm>
            <a:off x="311700" y="945575"/>
            <a:ext cx="8520600" cy="3623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As a guidance counselor you are faced with the challenge of placing students in their classes. During this week, you have fielded many calls from parents concerned that their students might be placed in a particular teacher’s class who seems to have issues with wealthy students. In fact, it’s being reported that this teacher picks on the students from wealthy families. You decide to go and talk with the teacher about this. When asked if she has a problem teaching these students, she replies with, “I actually like teaching them. Most of them need to be taken down a notch and I can help them by showing them they are no better than others. It is good for the whole class when I can make an example out of them. That’s my approach and it’s worked for years. My test scores are	</a:t>
            </a:r>
            <a:endParaRPr lang="en-US" dirty="0"/>
          </a:p>
          <a:p>
            <a:pPr marL="0" lvl="0" indent="0" rtl="0">
              <a:spcBef>
                <a:spcPts val="0"/>
              </a:spcBef>
              <a:spcAft>
                <a:spcPts val="0"/>
              </a:spcAft>
              <a:buNone/>
            </a:pPr>
            <a:r>
              <a:rPr lang="en" dirty="0" smtClean="0"/>
              <a:t>great </a:t>
            </a:r>
            <a:r>
              <a:rPr lang="en" dirty="0"/>
              <a:t>and by the end of the year all the parents are happy.                                           </a:t>
            </a:r>
            <a:endParaRPr dirty="0"/>
          </a:p>
          <a:p>
            <a:pPr marL="0" lvl="0" indent="0">
              <a:spcBef>
                <a:spcPts val="1600"/>
              </a:spcBef>
              <a:spcAft>
                <a:spcPts val="1600"/>
              </a:spcAft>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4"/>
          <p:cNvSpPr txBox="1">
            <a:spLocks noGrp="1"/>
          </p:cNvSpPr>
          <p:nvPr>
            <p:ph type="title"/>
          </p:nvPr>
        </p:nvSpPr>
        <p:spPr>
          <a:xfrm>
            <a:off x="311700" y="410000"/>
            <a:ext cx="8520600" cy="607800"/>
          </a:xfrm>
          <a:prstGeom prst="rect">
            <a:avLst/>
          </a:prstGeom>
          <a:ln w="19050" cap="flat" cmpd="sng">
            <a:solidFill>
              <a:srgbClr val="0000FF"/>
            </a:solidFill>
            <a:prstDash val="solid"/>
            <a:round/>
            <a:headEnd type="none" w="sm" len="sm"/>
            <a:tailEnd type="none" w="sm" len="sm"/>
          </a:ln>
        </p:spPr>
        <p:txBody>
          <a:bodyPr spcFirstLastPara="1" wrap="square" lIns="91425" tIns="91425" rIns="91425" bIns="91425" anchor="t" anchorCtr="0">
            <a:noAutofit/>
          </a:bodyPr>
          <a:lstStyle/>
          <a:p>
            <a:pPr marL="0" lvl="0" indent="0" algn="ctr">
              <a:spcBef>
                <a:spcPts val="0"/>
              </a:spcBef>
              <a:spcAft>
                <a:spcPts val="0"/>
              </a:spcAft>
              <a:buNone/>
            </a:pPr>
            <a:r>
              <a:rPr lang="en" sz="3600"/>
              <a:t>4 Rules to Live By</a:t>
            </a:r>
            <a:endParaRPr sz="3600"/>
          </a:p>
        </p:txBody>
      </p:sp>
      <p:sp>
        <p:nvSpPr>
          <p:cNvPr id="197" name="Google Shape;197;p24"/>
          <p:cNvSpPr/>
          <p:nvPr/>
        </p:nvSpPr>
        <p:spPr>
          <a:xfrm>
            <a:off x="573175" y="1134026"/>
            <a:ext cx="7997657" cy="959625"/>
          </a:xfrm>
          <a:prstGeom prst="rect">
            <a:avLst/>
          </a:prstGeom>
        </p:spPr>
        <p:txBody>
          <a:bodyPr>
            <a:prstTxWarp prst="textPlain">
              <a:avLst/>
            </a:prstTxWarp>
          </a:bodyPr>
          <a:lstStyle/>
          <a:p>
            <a:pPr lvl="0" algn="ctr"/>
            <a:r>
              <a:rPr b="0" i="0">
                <a:ln w="9525" cap="flat" cmpd="sng">
                  <a:solidFill>
                    <a:schemeClr val="dk2"/>
                  </a:solidFill>
                  <a:prstDash val="solid"/>
                  <a:round/>
                  <a:headEnd type="none" w="sm" len="sm"/>
                  <a:tailEnd type="none" w="sm" len="sm"/>
                </a:ln>
                <a:solidFill>
                  <a:srgbClr val="9900FF"/>
                </a:solidFill>
                <a:latin typeface="Arial"/>
              </a:rPr>
              <a:t>Golden Rule</a:t>
            </a:r>
          </a:p>
        </p:txBody>
      </p:sp>
      <p:sp>
        <p:nvSpPr>
          <p:cNvPr id="198" name="Google Shape;198;p24"/>
          <p:cNvSpPr/>
          <p:nvPr/>
        </p:nvSpPr>
        <p:spPr>
          <a:xfrm>
            <a:off x="483613" y="3218925"/>
            <a:ext cx="8190813" cy="1052217"/>
          </a:xfrm>
          <a:prstGeom prst="rect">
            <a:avLst/>
          </a:prstGeom>
        </p:spPr>
        <p:txBody>
          <a:bodyPr>
            <a:prstTxWarp prst="textPlain">
              <a:avLst/>
            </a:prstTxWarp>
          </a:bodyPr>
          <a:lstStyle/>
          <a:p>
            <a:pPr lvl="0" algn="ctr"/>
            <a:r>
              <a:rPr b="0" i="0">
                <a:ln w="9525" cap="flat" cmpd="sng">
                  <a:solidFill>
                    <a:schemeClr val="dk2"/>
                  </a:solidFill>
                  <a:prstDash val="solid"/>
                  <a:round/>
                  <a:headEnd type="none" w="sm" len="sm"/>
                  <a:tailEnd type="none" w="sm" len="sm"/>
                </a:ln>
                <a:solidFill>
                  <a:srgbClr val="0000FF"/>
                </a:solidFill>
                <a:latin typeface="Arial"/>
              </a:rPr>
              <a:t>Benevolence</a:t>
            </a:r>
          </a:p>
        </p:txBody>
      </p:sp>
      <p:sp>
        <p:nvSpPr>
          <p:cNvPr id="199" name="Google Shape;199;p24"/>
          <p:cNvSpPr txBox="1"/>
          <p:nvPr/>
        </p:nvSpPr>
        <p:spPr>
          <a:xfrm>
            <a:off x="580175" y="2572925"/>
            <a:ext cx="7997700" cy="4365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2400">
                <a:solidFill>
                  <a:srgbClr val="9900FF"/>
                </a:solidFill>
              </a:rPr>
              <a:t>Mutual respect for others</a:t>
            </a:r>
            <a:endParaRPr sz="2400">
              <a:solidFill>
                <a:srgbClr val="9900FF"/>
              </a:solidFill>
            </a:endParaRPr>
          </a:p>
        </p:txBody>
      </p:sp>
      <p:sp>
        <p:nvSpPr>
          <p:cNvPr id="200" name="Google Shape;200;p24"/>
          <p:cNvSpPr txBox="1"/>
          <p:nvPr/>
        </p:nvSpPr>
        <p:spPr>
          <a:xfrm>
            <a:off x="807125" y="4653975"/>
            <a:ext cx="7763700" cy="4365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800">
                <a:solidFill>
                  <a:srgbClr val="0000FF"/>
                </a:solidFill>
              </a:rPr>
              <a:t>Ways that conduce the greatest good for the greatest number of people</a:t>
            </a:r>
            <a:endParaRPr sz="1800">
              <a:solidFill>
                <a:srgbClr val="0000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5"/>
          <p:cNvSpPr txBox="1">
            <a:spLocks noGrp="1"/>
          </p:cNvSpPr>
          <p:nvPr>
            <p:ph type="title"/>
          </p:nvPr>
        </p:nvSpPr>
        <p:spPr>
          <a:xfrm>
            <a:off x="882850" y="163950"/>
            <a:ext cx="7201800" cy="769500"/>
          </a:xfrm>
          <a:prstGeom prst="rect">
            <a:avLst/>
          </a:prstGeom>
          <a:ln w="19050" cap="flat" cmpd="sng">
            <a:solidFill>
              <a:srgbClr val="0000FF"/>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4800"/>
              <a:t>4 Rules to Live By</a:t>
            </a:r>
            <a:endParaRPr sz="4800"/>
          </a:p>
        </p:txBody>
      </p:sp>
      <p:sp>
        <p:nvSpPr>
          <p:cNvPr id="206" name="Google Shape;206;p25"/>
          <p:cNvSpPr txBox="1"/>
          <p:nvPr/>
        </p:nvSpPr>
        <p:spPr>
          <a:xfrm>
            <a:off x="573150" y="2408950"/>
            <a:ext cx="7997700" cy="436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solidFill>
                  <a:srgbClr val="6AA84F"/>
                </a:solidFill>
              </a:rPr>
              <a:t>Is it acceptable if everyone does it?</a:t>
            </a:r>
            <a:endParaRPr sz="2400">
              <a:solidFill>
                <a:srgbClr val="6AA84F"/>
              </a:solidFill>
            </a:endParaRPr>
          </a:p>
        </p:txBody>
      </p:sp>
      <p:sp>
        <p:nvSpPr>
          <p:cNvPr id="207" name="Google Shape;207;p25"/>
          <p:cNvSpPr txBox="1"/>
          <p:nvPr/>
        </p:nvSpPr>
        <p:spPr>
          <a:xfrm>
            <a:off x="403525" y="4606100"/>
            <a:ext cx="7763700" cy="436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solidFill>
                  <a:srgbClr val="E69138"/>
                </a:solidFill>
              </a:rPr>
              <a:t>What if everyone knew about it? </a:t>
            </a:r>
            <a:endParaRPr sz="1800">
              <a:solidFill>
                <a:srgbClr val="E69138"/>
              </a:solidFill>
            </a:endParaRPr>
          </a:p>
        </p:txBody>
      </p:sp>
      <p:sp>
        <p:nvSpPr>
          <p:cNvPr id="208" name="Google Shape;208;p25"/>
          <p:cNvSpPr/>
          <p:nvPr/>
        </p:nvSpPr>
        <p:spPr>
          <a:xfrm>
            <a:off x="1316658" y="1104525"/>
            <a:ext cx="6687854" cy="1218845"/>
          </a:xfrm>
          <a:prstGeom prst="rect">
            <a:avLst/>
          </a:prstGeom>
        </p:spPr>
        <p:txBody>
          <a:bodyPr>
            <a:prstTxWarp prst="textPlain">
              <a:avLst/>
            </a:prstTxWarp>
          </a:bodyPr>
          <a:lstStyle/>
          <a:p>
            <a:pPr lvl="0" algn="ctr"/>
            <a:r>
              <a:rPr b="0" i="0">
                <a:ln w="9525" cap="flat" cmpd="sng">
                  <a:solidFill>
                    <a:schemeClr val="dk2"/>
                  </a:solidFill>
                  <a:prstDash val="solid"/>
                  <a:round/>
                  <a:headEnd type="none" w="sm" len="sm"/>
                  <a:tailEnd type="none" w="sm" len="sm"/>
                </a:ln>
                <a:solidFill>
                  <a:srgbClr val="6AA84F"/>
                </a:solidFill>
                <a:latin typeface="Arial"/>
              </a:rPr>
              <a:t>Universality</a:t>
            </a:r>
          </a:p>
        </p:txBody>
      </p:sp>
      <p:sp>
        <p:nvSpPr>
          <p:cNvPr id="209" name="Google Shape;209;p25"/>
          <p:cNvSpPr/>
          <p:nvPr/>
        </p:nvSpPr>
        <p:spPr>
          <a:xfrm>
            <a:off x="2177746" y="3261225"/>
            <a:ext cx="4788508" cy="1218845"/>
          </a:xfrm>
          <a:prstGeom prst="rect">
            <a:avLst/>
          </a:prstGeom>
        </p:spPr>
        <p:txBody>
          <a:bodyPr>
            <a:prstTxWarp prst="textPlain">
              <a:avLst/>
            </a:prstTxWarp>
          </a:bodyPr>
          <a:lstStyle/>
          <a:p>
            <a:pPr lvl="0" algn="ctr"/>
            <a:r>
              <a:rPr b="0" i="0">
                <a:ln w="9525" cap="flat" cmpd="sng">
                  <a:solidFill>
                    <a:schemeClr val="dk2"/>
                  </a:solidFill>
                  <a:prstDash val="solid"/>
                  <a:round/>
                  <a:headEnd type="none" w="sm" len="sm"/>
                  <a:tailEnd type="none" w="sm" len="sm"/>
                </a:ln>
                <a:solidFill>
                  <a:srgbClr val="E69138"/>
                </a:solidFill>
                <a:latin typeface="Arial"/>
              </a:rPr>
              <a:t>Publicity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6"/>
          <p:cNvSpPr txBox="1">
            <a:spLocks noGrp="1"/>
          </p:cNvSpPr>
          <p:nvPr>
            <p:ph type="title"/>
          </p:nvPr>
        </p:nvSpPr>
        <p:spPr>
          <a:xfrm>
            <a:off x="311700" y="315300"/>
            <a:ext cx="8520600" cy="7947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sz="4800"/>
              <a:t>Ethical Relationships</a:t>
            </a:r>
            <a:endParaRPr sz="4800"/>
          </a:p>
        </p:txBody>
      </p:sp>
      <p:sp>
        <p:nvSpPr>
          <p:cNvPr id="215" name="Google Shape;215;p26"/>
          <p:cNvSpPr txBox="1">
            <a:spLocks noGrp="1"/>
          </p:cNvSpPr>
          <p:nvPr>
            <p:ph type="body" idx="1"/>
          </p:nvPr>
        </p:nvSpPr>
        <p:spPr>
          <a:xfrm>
            <a:off x="311700" y="1209555"/>
            <a:ext cx="8520600" cy="2539969"/>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a:p>
            <a:pPr marL="0" lvl="0" indent="0" algn="ctr" rtl="0">
              <a:lnSpc>
                <a:spcPct val="100000"/>
              </a:lnSpc>
              <a:spcBef>
                <a:spcPts val="1600"/>
              </a:spcBef>
              <a:spcAft>
                <a:spcPts val="0"/>
              </a:spcAft>
              <a:buNone/>
            </a:pPr>
            <a:r>
              <a:rPr lang="en" sz="2400" dirty="0"/>
              <a:t>Educator to student</a:t>
            </a:r>
            <a:endParaRPr sz="2400" dirty="0"/>
          </a:p>
          <a:p>
            <a:pPr marL="0" lvl="0" indent="0" algn="ctr" rtl="0">
              <a:spcBef>
                <a:spcPts val="1600"/>
              </a:spcBef>
              <a:spcAft>
                <a:spcPts val="0"/>
              </a:spcAft>
              <a:buNone/>
            </a:pPr>
            <a:r>
              <a:rPr lang="en" sz="2400" dirty="0"/>
              <a:t>Educator to parent</a:t>
            </a:r>
            <a:endParaRPr sz="2400" dirty="0"/>
          </a:p>
          <a:p>
            <a:pPr marL="0" lvl="0" indent="0" algn="ctr" rtl="0">
              <a:spcBef>
                <a:spcPts val="1600"/>
              </a:spcBef>
              <a:spcAft>
                <a:spcPts val="0"/>
              </a:spcAft>
              <a:buNone/>
            </a:pPr>
            <a:r>
              <a:rPr lang="en" sz="2400" dirty="0"/>
              <a:t>Educator to educator</a:t>
            </a:r>
            <a:endParaRPr sz="2400" dirty="0"/>
          </a:p>
          <a:p>
            <a:pPr marL="0" lvl="0" indent="0" algn="ctr">
              <a:spcBef>
                <a:spcPts val="1600"/>
              </a:spcBef>
              <a:spcAft>
                <a:spcPts val="1600"/>
              </a:spcAft>
              <a:buNone/>
            </a:pPr>
            <a:r>
              <a:rPr lang="en" sz="2400" dirty="0"/>
              <a:t>Educator to administrator</a:t>
            </a:r>
            <a:endParaRP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7"/>
          <p:cNvSpPr txBox="1">
            <a:spLocks noGrp="1"/>
          </p:cNvSpPr>
          <p:nvPr>
            <p:ph type="title"/>
          </p:nvPr>
        </p:nvSpPr>
        <p:spPr>
          <a:xfrm>
            <a:off x="104900" y="196325"/>
            <a:ext cx="6129600" cy="1077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4800"/>
              <a:t>Educator to Students</a:t>
            </a:r>
            <a:endParaRPr sz="4800"/>
          </a:p>
        </p:txBody>
      </p:sp>
      <p:sp>
        <p:nvSpPr>
          <p:cNvPr id="221" name="Google Shape;221;p27"/>
          <p:cNvSpPr txBox="1">
            <a:spLocks noGrp="1"/>
          </p:cNvSpPr>
          <p:nvPr>
            <p:ph type="body" idx="1"/>
          </p:nvPr>
        </p:nvSpPr>
        <p:spPr>
          <a:xfrm>
            <a:off x="311700" y="1902025"/>
            <a:ext cx="8520600" cy="2229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Develop strong boundaries</a:t>
            </a:r>
            <a:endParaRPr/>
          </a:p>
          <a:p>
            <a:pPr marL="457200" lvl="0" indent="-342900" algn="l" rtl="0">
              <a:spcBef>
                <a:spcPts val="0"/>
              </a:spcBef>
              <a:spcAft>
                <a:spcPts val="0"/>
              </a:spcAft>
              <a:buSzPts val="1800"/>
              <a:buChar char="●"/>
            </a:pPr>
            <a:r>
              <a:rPr lang="en"/>
              <a:t>Consider the broad impact on school and community</a:t>
            </a:r>
            <a:endParaRPr/>
          </a:p>
          <a:p>
            <a:pPr marL="457200" lvl="0" indent="-342900" algn="l" rtl="0">
              <a:spcBef>
                <a:spcPts val="0"/>
              </a:spcBef>
              <a:spcAft>
                <a:spcPts val="0"/>
              </a:spcAft>
              <a:buSzPts val="1800"/>
              <a:buChar char="●"/>
            </a:pPr>
            <a:r>
              <a:rPr lang="en"/>
              <a:t>Model good ethics for students</a:t>
            </a:r>
            <a:endParaRPr/>
          </a:p>
          <a:p>
            <a:pPr marL="457200" lvl="0" indent="-342900" algn="l" rtl="0">
              <a:spcBef>
                <a:spcPts val="0"/>
              </a:spcBef>
              <a:spcAft>
                <a:spcPts val="0"/>
              </a:spcAft>
              <a:buSzPts val="1800"/>
              <a:buChar char="●"/>
            </a:pPr>
            <a:r>
              <a:rPr lang="en"/>
              <a:t>Follow rules and policies</a:t>
            </a:r>
            <a:endParaRPr/>
          </a:p>
          <a:p>
            <a:pPr marL="457200" lvl="0" indent="-342900" algn="l" rtl="0">
              <a:spcBef>
                <a:spcPts val="0"/>
              </a:spcBef>
              <a:spcAft>
                <a:spcPts val="0"/>
              </a:spcAft>
              <a:buSzPts val="1800"/>
              <a:buChar char="●"/>
            </a:pPr>
            <a:r>
              <a:rPr lang="en"/>
              <a:t>Consult with others when unsure</a:t>
            </a:r>
            <a:endParaRPr/>
          </a:p>
          <a:p>
            <a:pPr marL="457200" lvl="0" indent="-342900" algn="l">
              <a:spcBef>
                <a:spcPts val="0"/>
              </a:spcBef>
              <a:spcAft>
                <a:spcPts val="0"/>
              </a:spcAft>
              <a:buSzPts val="1800"/>
              <a:buChar char="●"/>
            </a:pPr>
            <a:r>
              <a:rPr lang="en"/>
              <a:t>Advocate for students’ needs</a:t>
            </a:r>
            <a:endParaRPr/>
          </a:p>
        </p:txBody>
      </p:sp>
      <p:pic>
        <p:nvPicPr>
          <p:cNvPr id="222" name="Google Shape;222;p27"/>
          <p:cNvPicPr preferRelativeResize="0"/>
          <p:nvPr/>
        </p:nvPicPr>
        <p:blipFill>
          <a:blip r:embed="rId3">
            <a:alphaModFix/>
          </a:blip>
          <a:stretch>
            <a:fillRect/>
          </a:stretch>
        </p:blipFill>
        <p:spPr>
          <a:xfrm>
            <a:off x="6115300" y="2913900"/>
            <a:ext cx="3028711" cy="222959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8"/>
          <p:cNvSpPr txBox="1">
            <a:spLocks noGrp="1"/>
          </p:cNvSpPr>
          <p:nvPr>
            <p:ph type="title"/>
          </p:nvPr>
        </p:nvSpPr>
        <p:spPr>
          <a:xfrm>
            <a:off x="2232400" y="1387375"/>
            <a:ext cx="6600000" cy="895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4800"/>
              <a:t>Educator to Parents</a:t>
            </a:r>
            <a:endParaRPr sz="4800"/>
          </a:p>
        </p:txBody>
      </p:sp>
      <p:sp>
        <p:nvSpPr>
          <p:cNvPr id="228" name="Google Shape;228;p28"/>
          <p:cNvSpPr txBox="1">
            <a:spLocks noGrp="1"/>
          </p:cNvSpPr>
          <p:nvPr>
            <p:ph type="body" idx="1"/>
          </p:nvPr>
        </p:nvSpPr>
        <p:spPr>
          <a:xfrm>
            <a:off x="311700" y="2509900"/>
            <a:ext cx="8520600" cy="2368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Maintain a transparent and consistent grading system</a:t>
            </a:r>
            <a:endParaRPr/>
          </a:p>
          <a:p>
            <a:pPr marL="457200" lvl="0" indent="-342900" algn="l" rtl="0">
              <a:spcBef>
                <a:spcPts val="0"/>
              </a:spcBef>
              <a:spcAft>
                <a:spcPts val="0"/>
              </a:spcAft>
              <a:buSzPts val="1800"/>
              <a:buChar char="●"/>
            </a:pPr>
            <a:r>
              <a:rPr lang="en"/>
              <a:t>Set clear expectations at beginning of school year</a:t>
            </a:r>
            <a:endParaRPr/>
          </a:p>
          <a:p>
            <a:pPr marL="457200" lvl="0" indent="-342900" algn="l" rtl="0">
              <a:spcBef>
                <a:spcPts val="0"/>
              </a:spcBef>
              <a:spcAft>
                <a:spcPts val="0"/>
              </a:spcAft>
              <a:buSzPts val="1800"/>
              <a:buChar char="●"/>
            </a:pPr>
            <a:r>
              <a:rPr lang="en"/>
              <a:t>Know when, what, and how to communicate with parents</a:t>
            </a:r>
            <a:endParaRPr/>
          </a:p>
          <a:p>
            <a:pPr marL="457200" lvl="0" indent="-342900" algn="l" rtl="0">
              <a:spcBef>
                <a:spcPts val="0"/>
              </a:spcBef>
              <a:spcAft>
                <a:spcPts val="0"/>
              </a:spcAft>
              <a:buSzPts val="1800"/>
              <a:buChar char="●"/>
            </a:pPr>
            <a:r>
              <a:rPr lang="en"/>
              <a:t>Maintain the best interests of the students when making decisions</a:t>
            </a:r>
            <a:endParaRPr/>
          </a:p>
          <a:p>
            <a:pPr marL="457200" lvl="0" indent="-342900" algn="l" rtl="0">
              <a:spcBef>
                <a:spcPts val="0"/>
              </a:spcBef>
              <a:spcAft>
                <a:spcPts val="0"/>
              </a:spcAft>
              <a:buSzPts val="1800"/>
              <a:buChar char="●"/>
            </a:pPr>
            <a:r>
              <a:rPr lang="en"/>
              <a:t>Establish professional boundaries</a:t>
            </a:r>
            <a:endParaRPr/>
          </a:p>
          <a:p>
            <a:pPr marL="457200" lvl="0" indent="-342900" algn="l">
              <a:spcBef>
                <a:spcPts val="0"/>
              </a:spcBef>
              <a:spcAft>
                <a:spcPts val="0"/>
              </a:spcAft>
              <a:buSzPts val="1800"/>
              <a:buChar char="●"/>
            </a:pPr>
            <a:r>
              <a:rPr lang="en"/>
              <a:t>“Rationally detach” from negative interactions</a:t>
            </a:r>
            <a:endParaRPr/>
          </a:p>
        </p:txBody>
      </p:sp>
      <p:pic>
        <p:nvPicPr>
          <p:cNvPr id="229" name="Google Shape;229;p28"/>
          <p:cNvPicPr preferRelativeResize="0"/>
          <p:nvPr/>
        </p:nvPicPr>
        <p:blipFill>
          <a:blip r:embed="rId3">
            <a:alphaModFix/>
          </a:blip>
          <a:stretch>
            <a:fillRect/>
          </a:stretch>
        </p:blipFill>
        <p:spPr>
          <a:xfrm>
            <a:off x="0" y="0"/>
            <a:ext cx="2636775" cy="22324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9"/>
          <p:cNvSpPr txBox="1">
            <a:spLocks noGrp="1"/>
          </p:cNvSpPr>
          <p:nvPr>
            <p:ph type="title"/>
          </p:nvPr>
        </p:nvSpPr>
        <p:spPr>
          <a:xfrm>
            <a:off x="0" y="214425"/>
            <a:ext cx="6498900" cy="1029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4800"/>
              <a:t>Educator to Educator</a:t>
            </a:r>
            <a:endParaRPr sz="4800"/>
          </a:p>
        </p:txBody>
      </p:sp>
      <p:sp>
        <p:nvSpPr>
          <p:cNvPr id="235" name="Google Shape;235;p29"/>
          <p:cNvSpPr txBox="1">
            <a:spLocks noGrp="1"/>
          </p:cNvSpPr>
          <p:nvPr>
            <p:ph type="body" idx="1"/>
          </p:nvPr>
        </p:nvSpPr>
        <p:spPr>
          <a:xfrm>
            <a:off x="160350" y="1464750"/>
            <a:ext cx="8264700" cy="2205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Be willing to examine, question, and challenge issues, using diplomacy</a:t>
            </a:r>
            <a:endParaRPr/>
          </a:p>
          <a:p>
            <a:pPr marL="457200" lvl="0" indent="-342900" algn="l" rtl="0">
              <a:spcBef>
                <a:spcPts val="0"/>
              </a:spcBef>
              <a:spcAft>
                <a:spcPts val="0"/>
              </a:spcAft>
              <a:buSzPts val="1800"/>
              <a:buChar char="●"/>
            </a:pPr>
            <a:r>
              <a:rPr lang="en"/>
              <a:t>Be open and honest in your interactions</a:t>
            </a:r>
            <a:endParaRPr/>
          </a:p>
          <a:p>
            <a:pPr marL="457200" lvl="0" indent="-342900" algn="l" rtl="0">
              <a:spcBef>
                <a:spcPts val="0"/>
              </a:spcBef>
              <a:spcAft>
                <a:spcPts val="0"/>
              </a:spcAft>
              <a:buSzPts val="1800"/>
              <a:buChar char="●"/>
            </a:pPr>
            <a:r>
              <a:rPr lang="en"/>
              <a:t>Support and hold each other accountable</a:t>
            </a:r>
            <a:endParaRPr/>
          </a:p>
          <a:p>
            <a:pPr marL="457200" lvl="0" indent="-342900" algn="l" rtl="0">
              <a:spcBef>
                <a:spcPts val="0"/>
              </a:spcBef>
              <a:spcAft>
                <a:spcPts val="0"/>
              </a:spcAft>
              <a:buSzPts val="1800"/>
              <a:buChar char="●"/>
            </a:pPr>
            <a:r>
              <a:rPr lang="en"/>
              <a:t>Carry your weight as a team member</a:t>
            </a:r>
            <a:endParaRPr/>
          </a:p>
          <a:p>
            <a:pPr marL="457200" lvl="0" indent="-342900" algn="l" rtl="0">
              <a:spcBef>
                <a:spcPts val="0"/>
              </a:spcBef>
              <a:spcAft>
                <a:spcPts val="0"/>
              </a:spcAft>
              <a:buSzPts val="1800"/>
              <a:buChar char="●"/>
            </a:pPr>
            <a:r>
              <a:rPr lang="en"/>
              <a:t>Give credit where credit is due</a:t>
            </a:r>
            <a:endParaRPr/>
          </a:p>
          <a:p>
            <a:pPr marL="457200" lvl="0" indent="-342900" algn="l" rtl="0">
              <a:spcBef>
                <a:spcPts val="0"/>
              </a:spcBef>
              <a:spcAft>
                <a:spcPts val="0"/>
              </a:spcAft>
              <a:buSzPts val="1800"/>
              <a:buChar char="●"/>
            </a:pPr>
            <a:r>
              <a:rPr lang="en"/>
              <a:t>Increase self-awareness and awareness of “red flags”</a:t>
            </a:r>
            <a:endParaRPr/>
          </a:p>
          <a:p>
            <a:pPr marL="457200" lvl="0" indent="-342900" algn="l" rtl="0">
              <a:spcBef>
                <a:spcPts val="0"/>
              </a:spcBef>
              <a:spcAft>
                <a:spcPts val="0"/>
              </a:spcAft>
              <a:buSzPts val="1800"/>
              <a:buChar char="●"/>
            </a:pPr>
            <a:r>
              <a:rPr lang="en"/>
              <a:t>Avoid negativity</a:t>
            </a:r>
            <a:endParaRPr/>
          </a:p>
          <a:p>
            <a:pPr marL="457200" lvl="0" indent="-342900" algn="l" rtl="0">
              <a:spcBef>
                <a:spcPts val="0"/>
              </a:spcBef>
              <a:spcAft>
                <a:spcPts val="0"/>
              </a:spcAft>
              <a:buSzPts val="1800"/>
              <a:buChar char="●"/>
            </a:pPr>
            <a:r>
              <a:rPr lang="en"/>
              <a:t>Maintain professional relationships</a:t>
            </a:r>
            <a:endParaRPr/>
          </a:p>
          <a:p>
            <a:pPr marL="457200" lvl="0" indent="-342900" algn="l" rtl="0">
              <a:spcBef>
                <a:spcPts val="0"/>
              </a:spcBef>
              <a:spcAft>
                <a:spcPts val="0"/>
              </a:spcAft>
              <a:buSzPts val="1800"/>
              <a:buChar char="●"/>
            </a:pPr>
            <a:r>
              <a:rPr lang="en"/>
              <a:t>Minimally share personal information</a:t>
            </a:r>
            <a:endParaRPr/>
          </a:p>
          <a:p>
            <a:pPr marL="457200" lvl="0" indent="-342900" algn="l" rtl="0">
              <a:spcBef>
                <a:spcPts val="0"/>
              </a:spcBef>
              <a:spcAft>
                <a:spcPts val="0"/>
              </a:spcAft>
              <a:buSzPts val="1800"/>
              <a:buChar char="●"/>
            </a:pPr>
            <a:r>
              <a:rPr lang="en"/>
              <a:t>Be trustworthy and respect confidentiality </a:t>
            </a:r>
            <a:endParaRPr/>
          </a:p>
        </p:txBody>
      </p:sp>
      <p:pic>
        <p:nvPicPr>
          <p:cNvPr id="236" name="Google Shape;236;p29"/>
          <p:cNvPicPr preferRelativeResize="0"/>
          <p:nvPr/>
        </p:nvPicPr>
        <p:blipFill>
          <a:blip r:embed="rId3">
            <a:alphaModFix/>
          </a:blip>
          <a:stretch>
            <a:fillRect/>
          </a:stretch>
        </p:blipFill>
        <p:spPr>
          <a:xfrm>
            <a:off x="6677013" y="3295650"/>
            <a:ext cx="2466975" cy="18478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0"/>
          <p:cNvSpPr txBox="1">
            <a:spLocks noGrp="1"/>
          </p:cNvSpPr>
          <p:nvPr>
            <p:ph type="title"/>
          </p:nvPr>
        </p:nvSpPr>
        <p:spPr>
          <a:xfrm>
            <a:off x="0" y="214425"/>
            <a:ext cx="6886500" cy="7311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4200"/>
              <a:t>Educator to Administrator</a:t>
            </a:r>
            <a:endParaRPr sz="4200"/>
          </a:p>
        </p:txBody>
      </p:sp>
      <p:sp>
        <p:nvSpPr>
          <p:cNvPr id="242" name="Google Shape;242;p30"/>
          <p:cNvSpPr txBox="1">
            <a:spLocks noGrp="1"/>
          </p:cNvSpPr>
          <p:nvPr>
            <p:ph type="body" idx="1"/>
          </p:nvPr>
        </p:nvSpPr>
        <p:spPr>
          <a:xfrm>
            <a:off x="160350" y="1052663"/>
            <a:ext cx="8264700" cy="2421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Be prepared to meet your professional responsibilities</a:t>
            </a:r>
            <a:endParaRPr/>
          </a:p>
          <a:p>
            <a:pPr marL="457200" lvl="0" indent="-342900" algn="l" rtl="0">
              <a:spcBef>
                <a:spcPts val="0"/>
              </a:spcBef>
              <a:spcAft>
                <a:spcPts val="0"/>
              </a:spcAft>
              <a:buSzPts val="1800"/>
              <a:buChar char="●"/>
            </a:pPr>
            <a:r>
              <a:rPr lang="en"/>
              <a:t>Demonstrate respect for leaders even when you disagree</a:t>
            </a:r>
            <a:endParaRPr/>
          </a:p>
          <a:p>
            <a:pPr marL="457200" lvl="0" indent="-342900" algn="l" rtl="0">
              <a:spcBef>
                <a:spcPts val="0"/>
              </a:spcBef>
              <a:spcAft>
                <a:spcPts val="0"/>
              </a:spcAft>
              <a:buSzPts val="1800"/>
              <a:buChar char="●"/>
            </a:pPr>
            <a:r>
              <a:rPr lang="en"/>
              <a:t>Choose truth vs. loyalty</a:t>
            </a:r>
            <a:endParaRPr/>
          </a:p>
          <a:p>
            <a:pPr marL="457200" lvl="0" indent="-342900" algn="l" rtl="0">
              <a:spcBef>
                <a:spcPts val="0"/>
              </a:spcBef>
              <a:spcAft>
                <a:spcPts val="0"/>
              </a:spcAft>
              <a:buSzPts val="1800"/>
              <a:buChar char="●"/>
            </a:pPr>
            <a:r>
              <a:rPr lang="en"/>
              <a:t>Admit to mistakes</a:t>
            </a:r>
            <a:endParaRPr/>
          </a:p>
          <a:p>
            <a:pPr marL="457200" lvl="0" indent="-342900" algn="l" rtl="0">
              <a:spcBef>
                <a:spcPts val="0"/>
              </a:spcBef>
              <a:spcAft>
                <a:spcPts val="0"/>
              </a:spcAft>
              <a:buSzPts val="1800"/>
              <a:buChar char="●"/>
            </a:pPr>
            <a:r>
              <a:rPr lang="en"/>
              <a:t>Uphold the standards to the profession</a:t>
            </a:r>
            <a:endParaRPr/>
          </a:p>
          <a:p>
            <a:pPr marL="457200" lvl="0" indent="-342900" algn="l" rtl="0">
              <a:spcBef>
                <a:spcPts val="0"/>
              </a:spcBef>
              <a:spcAft>
                <a:spcPts val="0"/>
              </a:spcAft>
              <a:buSzPts val="1800"/>
              <a:buChar char="●"/>
            </a:pPr>
            <a:r>
              <a:rPr lang="en"/>
              <a:t>Honor the rules and policies</a:t>
            </a:r>
            <a:endParaRPr/>
          </a:p>
          <a:p>
            <a:pPr marL="457200" lvl="0" indent="-342900" algn="l" rtl="0">
              <a:lnSpc>
                <a:spcPct val="100000"/>
              </a:lnSpc>
              <a:spcBef>
                <a:spcPts val="0"/>
              </a:spcBef>
              <a:spcAft>
                <a:spcPts val="0"/>
              </a:spcAft>
              <a:buSzPts val="1800"/>
              <a:buChar char="●"/>
            </a:pPr>
            <a:r>
              <a:rPr lang="en"/>
              <a:t>Put forth your best all the time </a:t>
            </a:r>
            <a:endParaRPr/>
          </a:p>
          <a:p>
            <a:pPr marL="457200" lvl="0" indent="0" algn="l" rtl="0">
              <a:lnSpc>
                <a:spcPct val="100000"/>
              </a:lnSpc>
              <a:spcBef>
                <a:spcPts val="1600"/>
              </a:spcBef>
              <a:spcAft>
                <a:spcPts val="1600"/>
              </a:spcAft>
              <a:buNone/>
            </a:pPr>
            <a:endParaRPr/>
          </a:p>
        </p:txBody>
      </p:sp>
      <p:pic>
        <p:nvPicPr>
          <p:cNvPr id="243" name="Google Shape;243;p30"/>
          <p:cNvPicPr preferRelativeResize="0"/>
          <p:nvPr/>
        </p:nvPicPr>
        <p:blipFill>
          <a:blip r:embed="rId3">
            <a:alphaModFix/>
          </a:blip>
          <a:stretch>
            <a:fillRect/>
          </a:stretch>
        </p:blipFill>
        <p:spPr>
          <a:xfrm>
            <a:off x="-12" y="3581425"/>
            <a:ext cx="2924175" cy="1562100"/>
          </a:xfrm>
          <a:prstGeom prst="rect">
            <a:avLst/>
          </a:prstGeom>
          <a:noFill/>
          <a:ln>
            <a:noFill/>
          </a:ln>
        </p:spPr>
      </p:pic>
      <p:sp>
        <p:nvSpPr>
          <p:cNvPr id="244" name="Google Shape;244;p30"/>
          <p:cNvSpPr txBox="1"/>
          <p:nvPr/>
        </p:nvSpPr>
        <p:spPr>
          <a:xfrm>
            <a:off x="3408225" y="3595250"/>
            <a:ext cx="5403300" cy="1371600"/>
          </a:xfrm>
          <a:prstGeom prst="rect">
            <a:avLst/>
          </a:prstGeom>
          <a:noFill/>
          <a:ln>
            <a:noFill/>
          </a:ln>
        </p:spPr>
        <p:txBody>
          <a:bodyPr spcFirstLastPara="1" wrap="square" lIns="91425" tIns="91425" rIns="91425" bIns="91425" anchor="t" anchorCtr="0">
            <a:noAutofit/>
          </a:bodyPr>
          <a:lstStyle/>
          <a:p>
            <a:pPr marL="457200" lvl="0" indent="-342900">
              <a:spcBef>
                <a:spcPts val="0"/>
              </a:spcBef>
              <a:spcAft>
                <a:spcPts val="0"/>
              </a:spcAft>
              <a:buClr>
                <a:schemeClr val="lt1"/>
              </a:buClr>
              <a:buSzPts val="1800"/>
              <a:buFont typeface="Roboto"/>
              <a:buChar char="●"/>
            </a:pPr>
            <a:r>
              <a:rPr lang="en" sz="1800">
                <a:solidFill>
                  <a:schemeClr val="lt1"/>
                </a:solidFill>
                <a:latin typeface="Roboto"/>
                <a:ea typeface="Roboto"/>
                <a:cs typeface="Roboto"/>
                <a:sym typeface="Roboto"/>
              </a:rPr>
              <a:t>Inform leaders of issues with potential complications</a:t>
            </a:r>
            <a:endParaRPr sz="1800">
              <a:solidFill>
                <a:schemeClr val="lt1"/>
              </a:solidFill>
              <a:latin typeface="Roboto"/>
              <a:ea typeface="Roboto"/>
              <a:cs typeface="Roboto"/>
              <a:sym typeface="Roboto"/>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Scenario</a:t>
            </a:r>
            <a:endParaRPr/>
          </a:p>
        </p:txBody>
      </p:sp>
      <p:sp>
        <p:nvSpPr>
          <p:cNvPr id="250" name="Google Shape;250;p31"/>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rtl="0">
              <a:spcBef>
                <a:spcPts val="1900"/>
              </a:spcBef>
              <a:spcAft>
                <a:spcPts val="0"/>
              </a:spcAft>
              <a:buNone/>
            </a:pPr>
            <a:r>
              <a:rPr lang="en" sz="1400">
                <a:solidFill>
                  <a:srgbClr val="212121"/>
                </a:solidFill>
              </a:rPr>
              <a:t>Ms. Garcia and Ms. Ming are both sixth-grade English teachers. Ms. Garcia, a new teacher at the school, has additional certification in gifted education. Ms. Ming has been a certified English teacher for a number of years. Ms. Ming has been overheard making negative comments about Ms. Garcia’s teaching ability and about Ms. Garcia personally in the faculty lounge. Mr. Daniels, the sixth-grade history teacher, has heard Ms. Ming making negative comments about Ms. Garcia on more than one occasion and he knows that these comments are false. He also knows that Ms. Ming has been angry that Ms. Garcia was asked to teach the advanced English class. This is a class Ms. Ming had expressed a desire to teach. He believes this contributes to her negativity toward Ms. Garcia. What should he do? What would you do?</a:t>
            </a:r>
            <a:endParaRPr sz="1400">
              <a:solidFill>
                <a:srgbClr val="212121"/>
              </a:solidFill>
            </a:endParaRPr>
          </a:p>
          <a:p>
            <a:pPr marL="0" lvl="0" indent="0" rtl="0">
              <a:spcBef>
                <a:spcPts val="0"/>
              </a:spcBef>
              <a:spcAft>
                <a:spcPts val="0"/>
              </a:spcAft>
              <a:buNone/>
            </a:pPr>
            <a:endParaRPr sz="1200">
              <a:solidFill>
                <a:srgbClr val="212121"/>
              </a:solidFill>
            </a:endParaRPr>
          </a:p>
          <a:p>
            <a:pPr marL="0" lvl="0" indent="0">
              <a:spcBef>
                <a:spcPts val="0"/>
              </a:spcBef>
              <a:spcAft>
                <a:spcPts val="1600"/>
              </a:spcAft>
              <a:buNone/>
            </a:pP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1385900" y="397350"/>
            <a:ext cx="7561500" cy="6078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Why Do I Need This Training?</a:t>
            </a:r>
            <a:endParaRPr/>
          </a:p>
        </p:txBody>
      </p:sp>
      <p:sp>
        <p:nvSpPr>
          <p:cNvPr id="93" name="Google Shape;93;p14"/>
          <p:cNvSpPr txBox="1">
            <a:spLocks noGrp="1"/>
          </p:cNvSpPr>
          <p:nvPr>
            <p:ph type="body" idx="1"/>
          </p:nvPr>
        </p:nvSpPr>
        <p:spPr>
          <a:xfrm>
            <a:off x="623400" y="2060479"/>
            <a:ext cx="8520600" cy="249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sz="2400" b="1" dirty="0">
              <a:solidFill>
                <a:srgbClr val="373739"/>
              </a:solidFill>
              <a:uFill>
                <a:noFill/>
              </a:uFill>
              <a:latin typeface="Verdana"/>
              <a:ea typeface="Verdana"/>
              <a:cs typeface="Verdana"/>
              <a:sym typeface="Verdana"/>
              <a:hlinkClick r:id="rId3"/>
            </a:endParaRPr>
          </a:p>
          <a:p>
            <a:pPr marL="457200" lvl="0" indent="-381000" algn="ctr" rtl="0">
              <a:spcBef>
                <a:spcPts val="0"/>
              </a:spcBef>
              <a:spcAft>
                <a:spcPts val="0"/>
              </a:spcAft>
              <a:buSzPts val="2400"/>
              <a:buChar char="●"/>
            </a:pPr>
            <a:r>
              <a:rPr lang="en" sz="2400" b="1" dirty="0">
                <a:solidFill>
                  <a:srgbClr val="373739"/>
                </a:solidFill>
                <a:latin typeface="Verdana"/>
                <a:ea typeface="Verdana"/>
                <a:cs typeface="Verdana"/>
                <a:sym typeface="Verdana"/>
              </a:rPr>
              <a:t>Tenn. Code Ann. § 49-5-1003</a:t>
            </a:r>
            <a:endParaRPr sz="2400" b="1" dirty="0">
              <a:solidFill>
                <a:srgbClr val="373739"/>
              </a:solidFill>
              <a:latin typeface="Verdana"/>
              <a:ea typeface="Verdana"/>
              <a:cs typeface="Verdana"/>
              <a:sym typeface="Verdana"/>
            </a:endParaRPr>
          </a:p>
          <a:p>
            <a:pPr marL="457200" lvl="0" indent="-381000" algn="ctr" rtl="0">
              <a:spcBef>
                <a:spcPts val="0"/>
              </a:spcBef>
              <a:spcAft>
                <a:spcPts val="0"/>
              </a:spcAft>
              <a:buSzPts val="2400"/>
              <a:buChar char="●"/>
            </a:pPr>
            <a:r>
              <a:rPr lang="en" dirty="0"/>
              <a:t>Teachers MUST adhere to the Tennessee Teacher Code of Ethics</a:t>
            </a:r>
            <a:endParaRPr dirty="0"/>
          </a:p>
          <a:p>
            <a:pPr marL="457200" lvl="0" indent="-342900" rtl="0">
              <a:spcBef>
                <a:spcPts val="0"/>
              </a:spcBef>
              <a:spcAft>
                <a:spcPts val="0"/>
              </a:spcAft>
              <a:buSzPts val="1800"/>
              <a:buChar char="●"/>
            </a:pPr>
            <a:r>
              <a:rPr lang="en" dirty="0"/>
              <a:t>Includes revised components that prohibit inappropriate relationships</a:t>
            </a:r>
            <a:endParaRPr dirty="0"/>
          </a:p>
          <a:p>
            <a:pPr marL="457200" lvl="0" indent="-342900" rtl="0">
              <a:spcBef>
                <a:spcPts val="0"/>
              </a:spcBef>
              <a:spcAft>
                <a:spcPts val="0"/>
              </a:spcAft>
              <a:buSzPts val="1800"/>
              <a:buChar char="●"/>
            </a:pPr>
            <a:r>
              <a:rPr lang="en" dirty="0"/>
              <a:t>Requires annual professional development for teachers on the code of ethics</a:t>
            </a:r>
            <a:endParaRPr dirty="0"/>
          </a:p>
          <a:p>
            <a:pPr marL="457200" lvl="0" indent="-342900" rtl="0">
              <a:spcBef>
                <a:spcPts val="0"/>
              </a:spcBef>
              <a:spcAft>
                <a:spcPts val="0"/>
              </a:spcAft>
              <a:buSzPts val="1800"/>
              <a:buChar char="●"/>
            </a:pPr>
            <a:r>
              <a:rPr lang="en" dirty="0"/>
              <a:t>Requires teaching programs to include a class on ethics</a:t>
            </a:r>
            <a:endParaRPr dirty="0"/>
          </a:p>
          <a:p>
            <a:pPr marL="457200" lvl="0" indent="0">
              <a:spcBef>
                <a:spcPts val="1600"/>
              </a:spcBef>
              <a:spcAft>
                <a:spcPts val="1600"/>
              </a:spcAft>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3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Resolution</a:t>
            </a:r>
            <a:endParaRPr/>
          </a:p>
        </p:txBody>
      </p:sp>
      <p:sp>
        <p:nvSpPr>
          <p:cNvPr id="256" name="Google Shape;256;p32"/>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400">
                <a:solidFill>
                  <a:srgbClr val="212121"/>
                </a:solidFill>
              </a:rPr>
              <a:t>Mr. Daniels is in a very difficult situation, knowing that Ms. Ming is making false statements about Ms. Garcia. What should he do? According to NEA’s Code of Ethics  under Principle II: Commitment to the Profession, Indicator Seven states that educators “shall not knowingly make false or malicious statements about a colleague” (NEA, 1975). (</a:t>
            </a:r>
            <a:r>
              <a:rPr lang="en" sz="1400" i="1">
                <a:solidFill>
                  <a:srgbClr val="212121"/>
                </a:solidFill>
              </a:rPr>
              <a:t>Also in the Tennessee Teacher Code of Ethics)</a:t>
            </a:r>
            <a:r>
              <a:rPr lang="en" sz="1400">
                <a:solidFill>
                  <a:srgbClr val="212121"/>
                </a:solidFill>
              </a:rPr>
              <a:t> </a:t>
            </a:r>
            <a:endParaRPr sz="1400">
              <a:solidFill>
                <a:srgbClr val="212121"/>
              </a:solidFill>
            </a:endParaRPr>
          </a:p>
          <a:p>
            <a:pPr marL="0" lvl="0" indent="0">
              <a:spcBef>
                <a:spcPts val="1600"/>
              </a:spcBef>
              <a:spcAft>
                <a:spcPts val="1600"/>
              </a:spcAft>
              <a:buNone/>
            </a:pPr>
            <a:r>
              <a:rPr lang="en" sz="1400">
                <a:solidFill>
                  <a:srgbClr val="212121"/>
                </a:solidFill>
              </a:rPr>
              <a:t>Mr. Daniels should talk to Ms. Ming about his interest in maintaining positive professional relationships with all the members of the school team. He might point out the numerous strengths of all the team members, the benefits of teamwork and collaboration, and the usefulness of the NEA Code of Ethics. Depending on his willingness to intervene, he might offer to help the two teachers find common ground, starting with students, school initiatives, or parent and community projects.</a:t>
            </a:r>
            <a:endParaRPr sz="14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3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Social Media</a:t>
            </a:r>
            <a:endParaRPr/>
          </a:p>
        </p:txBody>
      </p:sp>
      <p:pic>
        <p:nvPicPr>
          <p:cNvPr id="263" name="Google Shape;263;p33" descr="Teacher Ethics Video - What would you do?  ">
            <a:hlinkClick r:id="rId3"/>
          </p:cNvPr>
          <p:cNvPicPr preferRelativeResize="0"/>
          <p:nvPr/>
        </p:nvPicPr>
        <p:blipFill>
          <a:blip r:embed="rId4">
            <a:alphaModFix/>
          </a:blip>
          <a:stretch>
            <a:fillRect/>
          </a:stretch>
        </p:blipFill>
        <p:spPr>
          <a:xfrm>
            <a:off x="1265892" y="1171675"/>
            <a:ext cx="4452008" cy="3339000"/>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3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Sticky Issues to Avoid</a:t>
            </a:r>
            <a:endParaRPr/>
          </a:p>
        </p:txBody>
      </p:sp>
      <p:sp>
        <p:nvSpPr>
          <p:cNvPr id="269" name="Google Shape;269;p34"/>
          <p:cNvSpPr txBox="1">
            <a:spLocks noGrp="1"/>
          </p:cNvSpPr>
          <p:nvPr>
            <p:ph type="body" idx="1"/>
          </p:nvPr>
        </p:nvSpPr>
        <p:spPr>
          <a:xfrm>
            <a:off x="311700" y="1229975"/>
            <a:ext cx="3999900" cy="3539400"/>
          </a:xfrm>
          <a:prstGeom prst="rect">
            <a:avLst/>
          </a:prstGeom>
          <a:ln w="19050" cap="flat" cmpd="sng">
            <a:solidFill>
              <a:srgbClr val="0000FF"/>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t>Social Media</a:t>
            </a:r>
            <a:endParaRPr sz="2400" b="1" dirty="0"/>
          </a:p>
          <a:p>
            <a:pPr marL="0" lvl="0" indent="0" rtl="0">
              <a:spcBef>
                <a:spcPts val="1600"/>
              </a:spcBef>
              <a:spcAft>
                <a:spcPts val="0"/>
              </a:spcAft>
              <a:buNone/>
            </a:pPr>
            <a:r>
              <a:rPr lang="en" sz="1800" dirty="0"/>
              <a:t>Do you allow parents to “friend you” on social media?</a:t>
            </a:r>
            <a:endParaRPr sz="1800" dirty="0"/>
          </a:p>
          <a:p>
            <a:pPr marL="0" lvl="0" indent="0" rtl="0">
              <a:spcBef>
                <a:spcPts val="1600"/>
              </a:spcBef>
              <a:spcAft>
                <a:spcPts val="0"/>
              </a:spcAft>
              <a:buNone/>
            </a:pPr>
            <a:r>
              <a:rPr lang="en" sz="1800" dirty="0"/>
              <a:t>Do you post questionable pictures on your social media?</a:t>
            </a:r>
            <a:endParaRPr sz="1800" dirty="0"/>
          </a:p>
          <a:p>
            <a:pPr marL="0" lvl="0" indent="0" rtl="0">
              <a:spcBef>
                <a:spcPts val="1600"/>
              </a:spcBef>
              <a:spcAft>
                <a:spcPts val="0"/>
              </a:spcAft>
              <a:buNone/>
            </a:pPr>
            <a:r>
              <a:rPr lang="en" sz="1800" dirty="0"/>
              <a:t>Do you give students access to your social media? </a:t>
            </a:r>
            <a:endParaRPr sz="1800" dirty="0"/>
          </a:p>
          <a:p>
            <a:pPr marL="0" lvl="0" indent="0">
              <a:spcBef>
                <a:spcPts val="1600"/>
              </a:spcBef>
              <a:spcAft>
                <a:spcPts val="1600"/>
              </a:spcAft>
              <a:buNone/>
            </a:pPr>
            <a:r>
              <a:rPr lang="en" sz="1800" dirty="0" smtClean="0"/>
              <a:t>Email </a:t>
            </a:r>
            <a:r>
              <a:rPr lang="en" sz="1800" dirty="0"/>
              <a:t>(public </a:t>
            </a:r>
            <a:r>
              <a:rPr lang="en" sz="1800" dirty="0" smtClean="0"/>
              <a:t>access ?)</a:t>
            </a:r>
            <a:endParaRPr sz="1800" dirty="0"/>
          </a:p>
        </p:txBody>
      </p:sp>
      <p:sp>
        <p:nvSpPr>
          <p:cNvPr id="270" name="Google Shape;270;p34"/>
          <p:cNvSpPr txBox="1">
            <a:spLocks noGrp="1"/>
          </p:cNvSpPr>
          <p:nvPr>
            <p:ph type="body" idx="2"/>
          </p:nvPr>
        </p:nvSpPr>
        <p:spPr>
          <a:xfrm>
            <a:off x="4832400" y="1229975"/>
            <a:ext cx="3999900" cy="3539400"/>
          </a:xfrm>
          <a:prstGeom prst="rect">
            <a:avLst/>
          </a:prstGeom>
          <a:ln w="19050" cap="flat" cmpd="sng">
            <a:solidFill>
              <a:srgbClr val="0000FF"/>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a:t>School Resources</a:t>
            </a:r>
            <a:endParaRPr sz="2400" b="1"/>
          </a:p>
          <a:p>
            <a:pPr marL="0" lvl="0" indent="0" rtl="0">
              <a:spcBef>
                <a:spcPts val="1600"/>
              </a:spcBef>
              <a:spcAft>
                <a:spcPts val="0"/>
              </a:spcAft>
              <a:buNone/>
            </a:pPr>
            <a:r>
              <a:rPr lang="en" sz="1800"/>
              <a:t>Is it ok to use the school copier/printer for personal use?</a:t>
            </a:r>
            <a:endParaRPr sz="1800"/>
          </a:p>
          <a:p>
            <a:pPr marL="0" lvl="0" indent="0" rtl="0">
              <a:spcBef>
                <a:spcPts val="1600"/>
              </a:spcBef>
              <a:spcAft>
                <a:spcPts val="0"/>
              </a:spcAft>
              <a:buNone/>
            </a:pPr>
            <a:r>
              <a:rPr lang="en" sz="1800"/>
              <a:t>Do you feel entitled to “extra” supplies? </a:t>
            </a:r>
            <a:endParaRPr sz="1800"/>
          </a:p>
          <a:p>
            <a:pPr marL="0" lvl="0" indent="0" rtl="0">
              <a:spcBef>
                <a:spcPts val="1600"/>
              </a:spcBef>
              <a:spcAft>
                <a:spcPts val="0"/>
              </a:spcAft>
              <a:buNone/>
            </a:pPr>
            <a:r>
              <a:rPr lang="en" sz="1800"/>
              <a:t>Do you “borrow” school equipment?</a:t>
            </a:r>
            <a:endParaRPr sz="1800"/>
          </a:p>
          <a:p>
            <a:pPr marL="0" lvl="0" indent="0" rtl="0">
              <a:spcBef>
                <a:spcPts val="1600"/>
              </a:spcBef>
              <a:spcAft>
                <a:spcPts val="0"/>
              </a:spcAft>
              <a:buNone/>
            </a:pPr>
            <a:r>
              <a:rPr lang="en" sz="1800"/>
              <a:t>Do you use co-workers’ things without permission? </a:t>
            </a:r>
            <a:endParaRPr sz="1800"/>
          </a:p>
          <a:p>
            <a:pPr marL="0" lvl="0" indent="0">
              <a:spcBef>
                <a:spcPts val="1600"/>
              </a:spcBef>
              <a:spcAft>
                <a:spcPts val="1600"/>
              </a:spcAft>
              <a:buNone/>
            </a:pPr>
            <a:endParaRPr sz="1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3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Sticky Issues to Avoid</a:t>
            </a:r>
            <a:endParaRPr/>
          </a:p>
        </p:txBody>
      </p:sp>
      <p:sp>
        <p:nvSpPr>
          <p:cNvPr id="276" name="Google Shape;276;p35"/>
          <p:cNvSpPr txBox="1">
            <a:spLocks noGrp="1"/>
          </p:cNvSpPr>
          <p:nvPr>
            <p:ph type="body" idx="1"/>
          </p:nvPr>
        </p:nvSpPr>
        <p:spPr>
          <a:xfrm>
            <a:off x="311700" y="1229975"/>
            <a:ext cx="3999900" cy="3435600"/>
          </a:xfrm>
          <a:prstGeom prst="rect">
            <a:avLst/>
          </a:prstGeom>
          <a:ln w="19050" cap="flat" cmpd="sng">
            <a:solidFill>
              <a:srgbClr val="0000FF"/>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a:t>Copyright/Plagiarism</a:t>
            </a:r>
            <a:endParaRPr sz="2400" b="1"/>
          </a:p>
          <a:p>
            <a:pPr marL="0" lvl="0" indent="0" rtl="0">
              <a:spcBef>
                <a:spcPts val="1600"/>
              </a:spcBef>
              <a:spcAft>
                <a:spcPts val="0"/>
              </a:spcAft>
              <a:buNone/>
            </a:pPr>
            <a:r>
              <a:rPr lang="en" sz="1800"/>
              <a:t>Do you ever copy materials that are protected by copyright laws?</a:t>
            </a:r>
            <a:endParaRPr sz="1800"/>
          </a:p>
          <a:p>
            <a:pPr marL="0" lvl="0" indent="0" rtl="0">
              <a:spcBef>
                <a:spcPts val="1600"/>
              </a:spcBef>
              <a:spcAft>
                <a:spcPts val="0"/>
              </a:spcAft>
              <a:buNone/>
            </a:pPr>
            <a:r>
              <a:rPr lang="en" sz="1800"/>
              <a:t>Do you “share” resources that are meant for one license? </a:t>
            </a:r>
            <a:endParaRPr sz="1800"/>
          </a:p>
          <a:p>
            <a:pPr marL="0" lvl="0" indent="0" rtl="0">
              <a:spcBef>
                <a:spcPts val="1600"/>
              </a:spcBef>
              <a:spcAft>
                <a:spcPts val="0"/>
              </a:spcAft>
              <a:buNone/>
            </a:pPr>
            <a:r>
              <a:rPr lang="en" sz="1800"/>
              <a:t>Do you create presentations without giving proper credit to sources? </a:t>
            </a:r>
            <a:endParaRPr sz="1800"/>
          </a:p>
          <a:p>
            <a:pPr marL="0" lvl="0" indent="0" rtl="0">
              <a:spcBef>
                <a:spcPts val="1600"/>
              </a:spcBef>
              <a:spcAft>
                <a:spcPts val="0"/>
              </a:spcAft>
              <a:buNone/>
            </a:pPr>
            <a:endParaRPr sz="1800"/>
          </a:p>
          <a:p>
            <a:pPr marL="0" lvl="0" indent="0" rtl="0">
              <a:spcBef>
                <a:spcPts val="1600"/>
              </a:spcBef>
              <a:spcAft>
                <a:spcPts val="1600"/>
              </a:spcAft>
              <a:buNone/>
            </a:pPr>
            <a:endParaRPr sz="1800"/>
          </a:p>
        </p:txBody>
      </p:sp>
      <p:sp>
        <p:nvSpPr>
          <p:cNvPr id="277" name="Google Shape;277;p35"/>
          <p:cNvSpPr txBox="1">
            <a:spLocks noGrp="1"/>
          </p:cNvSpPr>
          <p:nvPr>
            <p:ph type="body" idx="2"/>
          </p:nvPr>
        </p:nvSpPr>
        <p:spPr>
          <a:xfrm>
            <a:off x="4832400" y="1229950"/>
            <a:ext cx="3999900" cy="3435600"/>
          </a:xfrm>
          <a:prstGeom prst="rect">
            <a:avLst/>
          </a:prstGeom>
          <a:ln w="19050" cap="flat" cmpd="sng">
            <a:solidFill>
              <a:srgbClr val="0000FF"/>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a:t>Common Sayings</a:t>
            </a:r>
            <a:endParaRPr sz="2400" b="1"/>
          </a:p>
          <a:p>
            <a:pPr marL="0" lvl="0" indent="0" algn="ctr" rtl="0">
              <a:spcBef>
                <a:spcPts val="1600"/>
              </a:spcBef>
              <a:spcAft>
                <a:spcPts val="0"/>
              </a:spcAft>
              <a:buNone/>
            </a:pPr>
            <a:r>
              <a:rPr lang="en" sz="1800"/>
              <a:t>“Everyone does it.”</a:t>
            </a:r>
            <a:endParaRPr sz="1800"/>
          </a:p>
          <a:p>
            <a:pPr marL="0" lvl="0" indent="0" algn="ctr" rtl="0">
              <a:spcBef>
                <a:spcPts val="1600"/>
              </a:spcBef>
              <a:spcAft>
                <a:spcPts val="0"/>
              </a:spcAft>
              <a:buNone/>
            </a:pPr>
            <a:r>
              <a:rPr lang="en" sz="1800"/>
              <a:t>“It’s not illegal.”</a:t>
            </a:r>
            <a:endParaRPr sz="1800"/>
          </a:p>
          <a:p>
            <a:pPr marL="0" lvl="0" indent="0" algn="ctr" rtl="0">
              <a:spcBef>
                <a:spcPts val="1600"/>
              </a:spcBef>
              <a:spcAft>
                <a:spcPts val="0"/>
              </a:spcAft>
              <a:buNone/>
            </a:pPr>
            <a:r>
              <a:rPr lang="en" sz="1800"/>
              <a:t>“It’s not like anyone will notice.”</a:t>
            </a:r>
            <a:endParaRPr sz="1800"/>
          </a:p>
          <a:p>
            <a:pPr marL="0" lvl="0" indent="0" algn="ctr" rtl="0">
              <a:spcBef>
                <a:spcPts val="1600"/>
              </a:spcBef>
              <a:spcAft>
                <a:spcPts val="1600"/>
              </a:spcAft>
              <a:buNone/>
            </a:pPr>
            <a:r>
              <a:rPr lang="en" sz="1800"/>
              <a:t>“They owe me this with as much time as I work.”</a:t>
            </a:r>
            <a:endParaRPr sz="18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3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Remain Professional in ALL Aspects of Your Profession</a:t>
            </a:r>
            <a:endParaRPr/>
          </a:p>
        </p:txBody>
      </p:sp>
      <p:pic>
        <p:nvPicPr>
          <p:cNvPr id="284" name="Google Shape;284;p36"/>
          <p:cNvPicPr preferRelativeResize="0"/>
          <p:nvPr/>
        </p:nvPicPr>
        <p:blipFill>
          <a:blip r:embed="rId3">
            <a:alphaModFix/>
          </a:blip>
          <a:stretch>
            <a:fillRect/>
          </a:stretch>
        </p:blipFill>
        <p:spPr>
          <a:xfrm>
            <a:off x="708781" y="1475467"/>
            <a:ext cx="5791200" cy="3045025"/>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4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dirty="0"/>
              <a:t>References</a:t>
            </a:r>
            <a:endParaRPr dirty="0"/>
          </a:p>
        </p:txBody>
      </p:sp>
      <p:sp>
        <p:nvSpPr>
          <p:cNvPr id="350" name="Google Shape;350;p47"/>
          <p:cNvSpPr txBox="1"/>
          <p:nvPr/>
        </p:nvSpPr>
        <p:spPr>
          <a:xfrm>
            <a:off x="507760" y="1438790"/>
            <a:ext cx="8385600" cy="3543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dirty="0"/>
              <a:t>Tough Choices for Teachers by Robert Infantino and Rebecca Wilke</a:t>
            </a:r>
            <a:endParaRPr dirty="0"/>
          </a:p>
          <a:p>
            <a:pPr marL="0" lvl="0" indent="0">
              <a:spcBef>
                <a:spcPts val="0"/>
              </a:spcBef>
              <a:spcAft>
                <a:spcPts val="0"/>
              </a:spcAft>
              <a:buNone/>
            </a:pPr>
            <a:endParaRPr dirty="0"/>
          </a:p>
          <a:p>
            <a:pPr marL="0" lvl="0" indent="0">
              <a:spcBef>
                <a:spcPts val="0"/>
              </a:spcBef>
              <a:spcAft>
                <a:spcPts val="0"/>
              </a:spcAft>
              <a:buNone/>
            </a:pPr>
            <a:r>
              <a:rPr lang="en" dirty="0"/>
              <a:t>Now What? Confronting and Resolving Ethical Questions by Sarah V. Mackenzie &amp; G. Calvin Mackenzie</a:t>
            </a:r>
            <a:endParaRPr dirty="0"/>
          </a:p>
          <a:p>
            <a:pPr marL="0" lvl="0" indent="0">
              <a:spcBef>
                <a:spcPts val="0"/>
              </a:spcBef>
              <a:spcAft>
                <a:spcPts val="0"/>
              </a:spcAft>
              <a:buNone/>
            </a:pPr>
            <a:endParaRPr dirty="0"/>
          </a:p>
          <a:p>
            <a:pPr marL="0" lvl="0" indent="0">
              <a:spcBef>
                <a:spcPts val="0"/>
              </a:spcBef>
              <a:spcAft>
                <a:spcPts val="0"/>
              </a:spcAft>
              <a:buNone/>
            </a:pPr>
            <a:r>
              <a:rPr lang="en" dirty="0"/>
              <a:t>State of Tennessee Code of Ethics</a:t>
            </a:r>
            <a:endParaR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5"/>
          <p:cNvSpPr txBox="1">
            <a:spLocks noGrp="1"/>
          </p:cNvSpPr>
          <p:nvPr>
            <p:ph type="title"/>
          </p:nvPr>
        </p:nvSpPr>
        <p:spPr>
          <a:xfrm>
            <a:off x="311700" y="160625"/>
            <a:ext cx="8520600" cy="6078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Teacher Code of Ethics</a:t>
            </a:r>
            <a:endParaRPr/>
          </a:p>
        </p:txBody>
      </p:sp>
      <p:sp>
        <p:nvSpPr>
          <p:cNvPr id="100" name="Google Shape;100;p15"/>
          <p:cNvSpPr txBox="1">
            <a:spLocks noGrp="1"/>
          </p:cNvSpPr>
          <p:nvPr>
            <p:ph type="body" idx="1"/>
          </p:nvPr>
        </p:nvSpPr>
        <p:spPr>
          <a:xfrm>
            <a:off x="311700" y="796200"/>
            <a:ext cx="3999900" cy="35511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Char char="●"/>
            </a:pPr>
            <a:r>
              <a:rPr lang="en"/>
              <a:t>Teachers MUST abide by the code of ethics</a:t>
            </a:r>
            <a:endParaRPr/>
          </a:p>
          <a:p>
            <a:pPr marL="457200" lvl="0" indent="-317500" rtl="0">
              <a:spcBef>
                <a:spcPts val="0"/>
              </a:spcBef>
              <a:spcAft>
                <a:spcPts val="0"/>
              </a:spcAft>
              <a:buSzPts val="1400"/>
              <a:buChar char="●"/>
            </a:pPr>
            <a:r>
              <a:rPr lang="en"/>
              <a:t>Abide by all federal and state laws</a:t>
            </a:r>
            <a:endParaRPr/>
          </a:p>
          <a:p>
            <a:pPr marL="457200" lvl="0" indent="-317500" rtl="0">
              <a:spcBef>
                <a:spcPts val="0"/>
              </a:spcBef>
              <a:spcAft>
                <a:spcPts val="0"/>
              </a:spcAft>
              <a:buSzPts val="1400"/>
              <a:buChar char="●"/>
            </a:pPr>
            <a:r>
              <a:rPr lang="en"/>
              <a:t>Deliver professional nondiscriminatory educational practices</a:t>
            </a:r>
            <a:endParaRPr/>
          </a:p>
          <a:p>
            <a:pPr marL="457200" lvl="0" indent="-317500" rtl="0">
              <a:spcBef>
                <a:spcPts val="0"/>
              </a:spcBef>
              <a:spcAft>
                <a:spcPts val="0"/>
              </a:spcAft>
              <a:buSzPts val="1400"/>
              <a:buChar char="●"/>
            </a:pPr>
            <a:r>
              <a:rPr lang="en"/>
              <a:t>Respect constitutional rights of students</a:t>
            </a:r>
            <a:endParaRPr/>
          </a:p>
          <a:p>
            <a:pPr marL="457200" lvl="0" indent="-317500" rtl="0">
              <a:spcBef>
                <a:spcPts val="0"/>
              </a:spcBef>
              <a:spcAft>
                <a:spcPts val="0"/>
              </a:spcAft>
              <a:buSzPts val="1400"/>
              <a:buChar char="●"/>
            </a:pPr>
            <a:r>
              <a:rPr lang="en"/>
              <a:t>Interactions must take place in a transparent and appropriate setting</a:t>
            </a:r>
            <a:endParaRPr/>
          </a:p>
          <a:p>
            <a:pPr marL="457200" lvl="0" indent="-317500" rtl="0">
              <a:spcBef>
                <a:spcPts val="0"/>
              </a:spcBef>
              <a:spcAft>
                <a:spcPts val="0"/>
              </a:spcAft>
              <a:buSzPts val="1400"/>
              <a:buChar char="●"/>
            </a:pPr>
            <a:r>
              <a:rPr lang="en"/>
              <a:t>Must NOT knowingly make false or malicious statements about </a:t>
            </a:r>
            <a:r>
              <a:rPr lang="en" i="1"/>
              <a:t>students or colleagues Do Not Gossip!</a:t>
            </a:r>
            <a:endParaRPr i="1"/>
          </a:p>
          <a:p>
            <a:pPr marL="457200" lvl="0" indent="-317500">
              <a:spcBef>
                <a:spcPts val="0"/>
              </a:spcBef>
              <a:spcAft>
                <a:spcPts val="0"/>
              </a:spcAft>
              <a:buSzPts val="1400"/>
              <a:buChar char="●"/>
            </a:pPr>
            <a:r>
              <a:rPr lang="en">
                <a:highlight>
                  <a:srgbClr val="FFFF00"/>
                </a:highlight>
              </a:rPr>
              <a:t>Must NOT engage in any sexually related behavior with student whether verbal, written, physical, or electronic-with or without the student’s consent</a:t>
            </a:r>
            <a:endParaRPr>
              <a:highlight>
                <a:srgbClr val="FFFF00"/>
              </a:highlight>
            </a:endParaRPr>
          </a:p>
        </p:txBody>
      </p:sp>
      <p:sp>
        <p:nvSpPr>
          <p:cNvPr id="101" name="Google Shape;101;p15"/>
          <p:cNvSpPr txBox="1">
            <a:spLocks noGrp="1"/>
          </p:cNvSpPr>
          <p:nvPr>
            <p:ph type="body" idx="2"/>
          </p:nvPr>
        </p:nvSpPr>
        <p:spPr>
          <a:xfrm>
            <a:off x="4832400" y="768425"/>
            <a:ext cx="3999900" cy="40323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Char char="●"/>
            </a:pPr>
            <a:r>
              <a:rPr lang="en">
                <a:highlight>
                  <a:srgbClr val="FFFF00"/>
                </a:highlight>
              </a:rPr>
              <a:t>Must NOT furnish alcohol or illegal or unauthorized drugs: and strive to prevent the use of such when the student is under the educator’s supervision, on LEA premises, during school activities, or in private settings</a:t>
            </a:r>
            <a:endParaRPr>
              <a:highlight>
                <a:srgbClr val="FFFF00"/>
              </a:highlight>
            </a:endParaRPr>
          </a:p>
          <a:p>
            <a:pPr marL="457200" lvl="0" indent="-317500" rtl="0">
              <a:spcBef>
                <a:spcPts val="0"/>
              </a:spcBef>
              <a:spcAft>
                <a:spcPts val="0"/>
              </a:spcAft>
              <a:buSzPts val="1400"/>
              <a:buChar char="●"/>
            </a:pPr>
            <a:r>
              <a:rPr lang="en"/>
              <a:t>Refrain from alcohol use while on school premises or LEA, or during school activity where students are present</a:t>
            </a:r>
            <a:endParaRPr/>
          </a:p>
          <a:p>
            <a:pPr marL="457200" lvl="0" indent="-317500" rtl="0">
              <a:spcBef>
                <a:spcPts val="0"/>
              </a:spcBef>
              <a:spcAft>
                <a:spcPts val="0"/>
              </a:spcAft>
              <a:buSzPts val="1400"/>
              <a:buChar char="●"/>
            </a:pPr>
            <a:r>
              <a:rPr lang="en"/>
              <a:t>Teachers must not misrepresent professional qualifications</a:t>
            </a:r>
            <a:endParaRPr/>
          </a:p>
          <a:p>
            <a:pPr marL="457200" lvl="0" indent="-317500" rtl="0">
              <a:spcBef>
                <a:spcPts val="0"/>
              </a:spcBef>
              <a:spcAft>
                <a:spcPts val="0"/>
              </a:spcAft>
              <a:buSzPts val="1400"/>
              <a:buChar char="●"/>
            </a:pPr>
            <a:r>
              <a:rPr lang="en">
                <a:highlight>
                  <a:srgbClr val="FFFF00"/>
                </a:highlight>
              </a:rPr>
              <a:t>State mandated testing must be administered fairly and ethically</a:t>
            </a:r>
            <a:endParaRPr>
              <a:highlight>
                <a:srgbClr val="FFFF00"/>
              </a:highlight>
            </a:endParaRPr>
          </a:p>
          <a:p>
            <a:pPr marL="457200" lvl="0" indent="-317500" rtl="0">
              <a:spcBef>
                <a:spcPts val="0"/>
              </a:spcBef>
              <a:spcAft>
                <a:spcPts val="0"/>
              </a:spcAft>
              <a:buSzPts val="1400"/>
              <a:buChar char="●"/>
            </a:pPr>
            <a:r>
              <a:rPr lang="en"/>
              <a:t>Any teacher that has knowledge of another educator in breach of the code of ethics, must disclose breach to supervisor and LEA</a:t>
            </a:r>
            <a:endParaRPr/>
          </a:p>
          <a:p>
            <a:pPr marL="457200" lvl="0" indent="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6"/>
          <p:cNvSpPr txBox="1">
            <a:spLocks noGrp="1"/>
          </p:cNvSpPr>
          <p:nvPr>
            <p:ph type="title"/>
          </p:nvPr>
        </p:nvSpPr>
        <p:spPr>
          <a:xfrm>
            <a:off x="265500" y="1539175"/>
            <a:ext cx="4045200" cy="816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200"/>
              <a:t>Ethics</a:t>
            </a:r>
            <a:endParaRPr sz="3200"/>
          </a:p>
        </p:txBody>
      </p:sp>
      <p:sp>
        <p:nvSpPr>
          <p:cNvPr id="107" name="Google Shape;107;p16"/>
          <p:cNvSpPr txBox="1">
            <a:spLocks noGrp="1"/>
          </p:cNvSpPr>
          <p:nvPr>
            <p:ph type="subTitle" idx="1"/>
          </p:nvPr>
        </p:nvSpPr>
        <p:spPr>
          <a:xfrm>
            <a:off x="265500" y="2768999"/>
            <a:ext cx="4045200" cy="219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a:t>Definition of ethics</a:t>
            </a:r>
            <a:endParaRPr sz="1800"/>
          </a:p>
          <a:p>
            <a:pPr marL="457200" lvl="0" indent="-342900" algn="l" rtl="0">
              <a:spcBef>
                <a:spcPts val="0"/>
              </a:spcBef>
              <a:spcAft>
                <a:spcPts val="0"/>
              </a:spcAft>
              <a:buSzPts val="1800"/>
              <a:buChar char="●"/>
            </a:pPr>
            <a:r>
              <a:rPr lang="en" sz="1800"/>
              <a:t>Ethical challenges in schools</a:t>
            </a:r>
            <a:endParaRPr sz="1800"/>
          </a:p>
          <a:p>
            <a:pPr marL="457200" lvl="0" indent="-342900" algn="l" rtl="0">
              <a:spcBef>
                <a:spcPts val="0"/>
              </a:spcBef>
              <a:spcAft>
                <a:spcPts val="0"/>
              </a:spcAft>
              <a:buSzPts val="1800"/>
              <a:buChar char="●"/>
            </a:pPr>
            <a:r>
              <a:rPr lang="en" sz="1800"/>
              <a:t>4 Guiding Principles</a:t>
            </a:r>
            <a:endParaRPr sz="1800"/>
          </a:p>
          <a:p>
            <a:pPr marL="457200" lvl="0" indent="-342900" algn="l" rtl="0">
              <a:spcBef>
                <a:spcPts val="0"/>
              </a:spcBef>
              <a:spcAft>
                <a:spcPts val="0"/>
              </a:spcAft>
              <a:buSzPts val="1800"/>
              <a:buChar char="●"/>
            </a:pPr>
            <a:r>
              <a:rPr lang="en" sz="1800"/>
              <a:t>Ethical relationships-social media</a:t>
            </a:r>
            <a:endParaRPr sz="1800"/>
          </a:p>
          <a:p>
            <a:pPr marL="457200" lvl="0" indent="-342900" algn="l" rtl="0">
              <a:spcBef>
                <a:spcPts val="0"/>
              </a:spcBef>
              <a:spcAft>
                <a:spcPts val="0"/>
              </a:spcAft>
              <a:buSzPts val="1800"/>
              <a:buChar char="●"/>
            </a:pPr>
            <a:r>
              <a:rPr lang="en" sz="1800"/>
              <a:t>Products, privacy, plagiarism</a:t>
            </a:r>
            <a:endParaRPr sz="1800"/>
          </a:p>
          <a:p>
            <a:pPr marL="457200" lvl="0" indent="-342900" algn="l">
              <a:spcBef>
                <a:spcPts val="0"/>
              </a:spcBef>
              <a:spcAft>
                <a:spcPts val="0"/>
              </a:spcAft>
              <a:buSzPts val="1800"/>
              <a:buChar char="●"/>
            </a:pPr>
            <a:r>
              <a:rPr lang="en" sz="1800"/>
              <a:t>TN Code of Ethics</a:t>
            </a:r>
            <a:endParaRPr sz="1800"/>
          </a:p>
        </p:txBody>
      </p:sp>
      <p:sp>
        <p:nvSpPr>
          <p:cNvPr id="108" name="Google Shape;108;p16"/>
          <p:cNvSpPr txBox="1">
            <a:spLocks noGrp="1"/>
          </p:cNvSpPr>
          <p:nvPr>
            <p:ph type="body" idx="2"/>
          </p:nvPr>
        </p:nvSpPr>
        <p:spPr>
          <a:xfrm>
            <a:off x="4788525" y="1539175"/>
            <a:ext cx="4171500" cy="10326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3200"/>
              <a:t>Cultural Competence</a:t>
            </a:r>
            <a:endParaRPr sz="3200"/>
          </a:p>
        </p:txBody>
      </p:sp>
      <p:sp>
        <p:nvSpPr>
          <p:cNvPr id="109" name="Google Shape;109;p16"/>
          <p:cNvSpPr txBox="1"/>
          <p:nvPr/>
        </p:nvSpPr>
        <p:spPr>
          <a:xfrm>
            <a:off x="265500" y="309350"/>
            <a:ext cx="4171500" cy="816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3600"/>
              <a:t>Outline of training:</a:t>
            </a:r>
            <a:endParaRPr sz="3600"/>
          </a:p>
        </p:txBody>
      </p:sp>
      <p:sp>
        <p:nvSpPr>
          <p:cNvPr id="110" name="Google Shape;110;p16"/>
          <p:cNvSpPr txBox="1"/>
          <p:nvPr/>
        </p:nvSpPr>
        <p:spPr>
          <a:xfrm>
            <a:off x="4914825" y="2826025"/>
            <a:ext cx="4045200" cy="1682700"/>
          </a:xfrm>
          <a:prstGeom prst="rect">
            <a:avLst/>
          </a:prstGeom>
          <a:noFill/>
          <a:ln>
            <a:noFill/>
          </a:ln>
        </p:spPr>
        <p:txBody>
          <a:bodyPr spcFirstLastPara="1" wrap="square" lIns="91425" tIns="91425" rIns="91425" bIns="91425" anchor="t" anchorCtr="0">
            <a:noAutofit/>
          </a:bodyPr>
          <a:lstStyle/>
          <a:p>
            <a:pPr marL="457200" lvl="0" indent="-342900" rtl="0">
              <a:spcBef>
                <a:spcPts val="0"/>
              </a:spcBef>
              <a:spcAft>
                <a:spcPts val="0"/>
              </a:spcAft>
              <a:buClr>
                <a:schemeClr val="lt1"/>
              </a:buClr>
              <a:buSzPts val="1800"/>
              <a:buChar char="●"/>
            </a:pPr>
            <a:r>
              <a:rPr lang="en" sz="1800">
                <a:solidFill>
                  <a:schemeClr val="lt1"/>
                </a:solidFill>
              </a:rPr>
              <a:t>Definition of race and culture</a:t>
            </a:r>
            <a:endParaRPr sz="1800">
              <a:solidFill>
                <a:schemeClr val="lt1"/>
              </a:solidFill>
            </a:endParaRPr>
          </a:p>
          <a:p>
            <a:pPr marL="457200" lvl="0" indent="-342900" rtl="0">
              <a:spcBef>
                <a:spcPts val="0"/>
              </a:spcBef>
              <a:spcAft>
                <a:spcPts val="0"/>
              </a:spcAft>
              <a:buClr>
                <a:schemeClr val="lt1"/>
              </a:buClr>
              <a:buSzPts val="1800"/>
              <a:buChar char="●"/>
            </a:pPr>
            <a:r>
              <a:rPr lang="en" sz="1800">
                <a:solidFill>
                  <a:schemeClr val="lt1"/>
                </a:solidFill>
              </a:rPr>
              <a:t>Valuing diversity</a:t>
            </a:r>
            <a:endParaRPr sz="1800">
              <a:solidFill>
                <a:schemeClr val="lt1"/>
              </a:solidFill>
            </a:endParaRPr>
          </a:p>
          <a:p>
            <a:pPr marL="457200" lvl="0" indent="-342900" rtl="0">
              <a:spcBef>
                <a:spcPts val="0"/>
              </a:spcBef>
              <a:spcAft>
                <a:spcPts val="0"/>
              </a:spcAft>
              <a:buClr>
                <a:schemeClr val="lt1"/>
              </a:buClr>
              <a:buSzPts val="1800"/>
              <a:buChar char="●"/>
            </a:pPr>
            <a:r>
              <a:rPr lang="en" sz="1800">
                <a:solidFill>
                  <a:schemeClr val="lt1"/>
                </a:solidFill>
              </a:rPr>
              <a:t>Culturally competent classrooms</a:t>
            </a:r>
            <a:endParaRPr sz="1800">
              <a:solidFill>
                <a:schemeClr val="lt1"/>
              </a:solidFill>
            </a:endParaRPr>
          </a:p>
          <a:p>
            <a:pPr marL="457200" lvl="0" indent="-342900">
              <a:spcBef>
                <a:spcPts val="0"/>
              </a:spcBef>
              <a:spcAft>
                <a:spcPts val="0"/>
              </a:spcAft>
              <a:buClr>
                <a:schemeClr val="lt1"/>
              </a:buClr>
              <a:buSzPts val="1800"/>
              <a:buChar char="●"/>
            </a:pPr>
            <a:r>
              <a:rPr lang="en" sz="1800">
                <a:solidFill>
                  <a:schemeClr val="lt1"/>
                </a:solidFill>
              </a:rPr>
              <a:t>Best teaching practices</a:t>
            </a:r>
            <a:endParaRPr sz="1800">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“Ethics”-how do you define it?</a:t>
            </a:r>
            <a:endParaRPr/>
          </a:p>
        </p:txBody>
      </p:sp>
      <p:grpSp>
        <p:nvGrpSpPr>
          <p:cNvPr id="116" name="Google Shape;116;p17"/>
          <p:cNvGrpSpPr/>
          <p:nvPr/>
        </p:nvGrpSpPr>
        <p:grpSpPr>
          <a:xfrm>
            <a:off x="431925" y="1304875"/>
            <a:ext cx="2628925" cy="3416400"/>
            <a:chOff x="431925" y="1304875"/>
            <a:chExt cx="2628925" cy="3416400"/>
          </a:xfrm>
        </p:grpSpPr>
        <p:sp>
          <p:nvSpPr>
            <p:cNvPr id="117" name="Google Shape;117;p17"/>
            <p:cNvSpPr txBox="1"/>
            <p:nvPr/>
          </p:nvSpPr>
          <p:spPr>
            <a:xfrm>
              <a:off x="431925" y="1304875"/>
              <a:ext cx="2628900" cy="464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Google Shape;118;p17"/>
            <p:cNvSpPr/>
            <p:nvPr/>
          </p:nvSpPr>
          <p:spPr>
            <a:xfrm>
              <a:off x="431950" y="1304875"/>
              <a:ext cx="2628900" cy="3416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19" name="Google Shape;119;p17"/>
          <p:cNvSpPr txBox="1">
            <a:spLocks noGrp="1"/>
          </p:cNvSpPr>
          <p:nvPr>
            <p:ph type="body" idx="4294967295"/>
          </p:nvPr>
        </p:nvSpPr>
        <p:spPr>
          <a:xfrm>
            <a:off x="506425" y="1304875"/>
            <a:ext cx="2494500" cy="461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solidFill>
                  <a:schemeClr val="lt1"/>
                </a:solidFill>
              </a:rPr>
              <a:t>Character</a:t>
            </a:r>
            <a:endParaRPr>
              <a:solidFill>
                <a:schemeClr val="lt1"/>
              </a:solidFill>
            </a:endParaRPr>
          </a:p>
        </p:txBody>
      </p:sp>
      <p:sp>
        <p:nvSpPr>
          <p:cNvPr id="120" name="Google Shape;120;p17"/>
          <p:cNvSpPr txBox="1">
            <a:spLocks noGrp="1"/>
          </p:cNvSpPr>
          <p:nvPr>
            <p:ph type="body" idx="4294967295"/>
          </p:nvPr>
        </p:nvSpPr>
        <p:spPr>
          <a:xfrm>
            <a:off x="508325" y="1850300"/>
            <a:ext cx="2478600" cy="279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600"/>
              <a:t>“I’m basically a good person.”</a:t>
            </a:r>
            <a:endParaRPr sz="1600"/>
          </a:p>
          <a:p>
            <a:pPr marL="0" lvl="0" indent="0">
              <a:spcBef>
                <a:spcPts val="1600"/>
              </a:spcBef>
              <a:spcAft>
                <a:spcPts val="0"/>
              </a:spcAft>
              <a:buNone/>
            </a:pPr>
            <a:r>
              <a:rPr lang="en" sz="1600"/>
              <a:t>“She is so loyal.”</a:t>
            </a:r>
            <a:endParaRPr sz="1600"/>
          </a:p>
          <a:p>
            <a:pPr marL="0" lvl="0" indent="0">
              <a:spcBef>
                <a:spcPts val="1600"/>
              </a:spcBef>
              <a:spcAft>
                <a:spcPts val="1600"/>
              </a:spcAft>
              <a:buNone/>
            </a:pPr>
            <a:r>
              <a:rPr lang="en" sz="1600"/>
              <a:t>“I trust that woman with my life.”</a:t>
            </a:r>
            <a:endParaRPr sz="1600"/>
          </a:p>
        </p:txBody>
      </p:sp>
      <p:grpSp>
        <p:nvGrpSpPr>
          <p:cNvPr id="121" name="Google Shape;121;p17"/>
          <p:cNvGrpSpPr/>
          <p:nvPr/>
        </p:nvGrpSpPr>
        <p:grpSpPr>
          <a:xfrm>
            <a:off x="3320450" y="1304875"/>
            <a:ext cx="2632500" cy="3416400"/>
            <a:chOff x="3320450" y="1304875"/>
            <a:chExt cx="2632500" cy="3416400"/>
          </a:xfrm>
        </p:grpSpPr>
        <p:sp>
          <p:nvSpPr>
            <p:cNvPr id="122" name="Google Shape;122;p17"/>
            <p:cNvSpPr txBox="1"/>
            <p:nvPr/>
          </p:nvSpPr>
          <p:spPr>
            <a:xfrm>
              <a:off x="3324050" y="1304875"/>
              <a:ext cx="2628900" cy="464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 name="Google Shape;123;p17"/>
            <p:cNvSpPr/>
            <p:nvPr/>
          </p:nvSpPr>
          <p:spPr>
            <a:xfrm>
              <a:off x="3320450" y="1304875"/>
              <a:ext cx="2628900" cy="3416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24" name="Google Shape;124;p17"/>
          <p:cNvSpPr txBox="1">
            <a:spLocks noGrp="1"/>
          </p:cNvSpPr>
          <p:nvPr>
            <p:ph type="body" idx="4294967295"/>
          </p:nvPr>
        </p:nvSpPr>
        <p:spPr>
          <a:xfrm>
            <a:off x="3389450" y="1304875"/>
            <a:ext cx="2494500" cy="461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solidFill>
                  <a:schemeClr val="lt1"/>
                </a:solidFill>
              </a:rPr>
              <a:t>Values</a:t>
            </a:r>
            <a:endParaRPr>
              <a:solidFill>
                <a:schemeClr val="lt1"/>
              </a:solidFill>
            </a:endParaRPr>
          </a:p>
        </p:txBody>
      </p:sp>
      <p:sp>
        <p:nvSpPr>
          <p:cNvPr id="125" name="Google Shape;125;p17"/>
          <p:cNvSpPr txBox="1">
            <a:spLocks noGrp="1"/>
          </p:cNvSpPr>
          <p:nvPr>
            <p:ph type="body" idx="4294967295"/>
          </p:nvPr>
        </p:nvSpPr>
        <p:spPr>
          <a:xfrm>
            <a:off x="3396775" y="1850300"/>
            <a:ext cx="2478600" cy="279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600"/>
              <a:t>“Honesty is the best policy.”</a:t>
            </a:r>
            <a:endParaRPr sz="1600"/>
          </a:p>
          <a:p>
            <a:pPr marL="0" lvl="0" indent="0" rtl="0">
              <a:spcBef>
                <a:spcPts val="1600"/>
              </a:spcBef>
              <a:spcAft>
                <a:spcPts val="0"/>
              </a:spcAft>
              <a:buNone/>
            </a:pPr>
            <a:r>
              <a:rPr lang="en" sz="1600"/>
              <a:t>“Be a person of integrity.”</a:t>
            </a:r>
            <a:endParaRPr sz="1600"/>
          </a:p>
          <a:p>
            <a:pPr marL="0" lvl="0" indent="0" rtl="0">
              <a:spcBef>
                <a:spcPts val="1600"/>
              </a:spcBef>
              <a:spcAft>
                <a:spcPts val="0"/>
              </a:spcAft>
              <a:buNone/>
            </a:pPr>
            <a:r>
              <a:rPr lang="en" sz="1600"/>
              <a:t>“Are you someone I can count on?”</a:t>
            </a:r>
            <a:endParaRPr sz="1600"/>
          </a:p>
          <a:p>
            <a:pPr marL="0" lvl="0" indent="0">
              <a:spcBef>
                <a:spcPts val="1600"/>
              </a:spcBef>
              <a:spcAft>
                <a:spcPts val="1600"/>
              </a:spcAft>
              <a:buNone/>
            </a:pPr>
            <a:endParaRPr sz="1600"/>
          </a:p>
        </p:txBody>
      </p:sp>
      <p:grpSp>
        <p:nvGrpSpPr>
          <p:cNvPr id="126" name="Google Shape;126;p17"/>
          <p:cNvGrpSpPr/>
          <p:nvPr/>
        </p:nvGrpSpPr>
        <p:grpSpPr>
          <a:xfrm>
            <a:off x="6212550" y="1304875"/>
            <a:ext cx="2632500" cy="3416400"/>
            <a:chOff x="6212550" y="1304875"/>
            <a:chExt cx="2632500" cy="3416400"/>
          </a:xfrm>
        </p:grpSpPr>
        <p:sp>
          <p:nvSpPr>
            <p:cNvPr id="127" name="Google Shape;127;p17"/>
            <p:cNvSpPr/>
            <p:nvPr/>
          </p:nvSpPr>
          <p:spPr>
            <a:xfrm>
              <a:off x="6215400" y="1304875"/>
              <a:ext cx="2628900" cy="3416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 name="Google Shape;128;p17"/>
            <p:cNvSpPr txBox="1"/>
            <p:nvPr/>
          </p:nvSpPr>
          <p:spPr>
            <a:xfrm>
              <a:off x="6212550" y="1304875"/>
              <a:ext cx="2632500" cy="464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29" name="Google Shape;129;p17"/>
          <p:cNvSpPr txBox="1">
            <a:spLocks noGrp="1"/>
          </p:cNvSpPr>
          <p:nvPr>
            <p:ph type="body" idx="4294967295"/>
          </p:nvPr>
        </p:nvSpPr>
        <p:spPr>
          <a:xfrm>
            <a:off x="6272475" y="1304875"/>
            <a:ext cx="2494500" cy="461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solidFill>
                  <a:schemeClr val="lt1"/>
                </a:solidFill>
              </a:rPr>
              <a:t>Beliefs</a:t>
            </a:r>
            <a:endParaRPr>
              <a:solidFill>
                <a:schemeClr val="lt1"/>
              </a:solidFill>
            </a:endParaRPr>
          </a:p>
        </p:txBody>
      </p:sp>
      <p:sp>
        <p:nvSpPr>
          <p:cNvPr id="130" name="Google Shape;130;p17"/>
          <p:cNvSpPr txBox="1">
            <a:spLocks noGrp="1"/>
          </p:cNvSpPr>
          <p:nvPr>
            <p:ph type="body" idx="4294967295"/>
          </p:nvPr>
        </p:nvSpPr>
        <p:spPr>
          <a:xfrm>
            <a:off x="6438800" y="2002700"/>
            <a:ext cx="2478600" cy="279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600"/>
              <a:t>“Do unto others as you would have others do unto you.”</a:t>
            </a:r>
            <a:endParaRPr sz="1600"/>
          </a:p>
          <a:p>
            <a:pPr marL="0" lvl="0" indent="0">
              <a:spcBef>
                <a:spcPts val="1600"/>
              </a:spcBef>
              <a:spcAft>
                <a:spcPts val="0"/>
              </a:spcAft>
              <a:buNone/>
            </a:pPr>
            <a:r>
              <a:rPr lang="en" sz="1600"/>
              <a:t>“Karma will find you.”</a:t>
            </a:r>
            <a:endParaRPr sz="1600"/>
          </a:p>
          <a:p>
            <a:pPr marL="0" lvl="0" indent="0">
              <a:spcBef>
                <a:spcPts val="1600"/>
              </a:spcBef>
              <a:spcAft>
                <a:spcPts val="1600"/>
              </a:spcAft>
              <a:buNone/>
            </a:pPr>
            <a:r>
              <a:rPr lang="en" sz="1600"/>
              <a:t>“That would be against my convictions.”</a:t>
            </a: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8"/>
          <p:cNvSpPr txBox="1">
            <a:spLocks noGrp="1"/>
          </p:cNvSpPr>
          <p:nvPr>
            <p:ph type="title"/>
          </p:nvPr>
        </p:nvSpPr>
        <p:spPr>
          <a:xfrm>
            <a:off x="311700" y="25035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Background Influence</a:t>
            </a:r>
            <a:endParaRPr/>
          </a:p>
        </p:txBody>
      </p:sp>
      <p:sp>
        <p:nvSpPr>
          <p:cNvPr id="136" name="Google Shape;136;p18"/>
          <p:cNvSpPr/>
          <p:nvPr/>
        </p:nvSpPr>
        <p:spPr>
          <a:xfrm>
            <a:off x="432350" y="985550"/>
            <a:ext cx="2469300" cy="607800"/>
          </a:xfrm>
          <a:prstGeom prst="homePlate">
            <a:avLst>
              <a:gd name="adj" fmla="val 50000"/>
            </a:avLst>
          </a:prstGeom>
          <a:solidFill>
            <a:schemeClr val="dk1"/>
          </a:solidFill>
          <a:ln>
            <a:noFill/>
          </a:ln>
        </p:spPr>
        <p:txBody>
          <a:bodyPr spcFirstLastPara="1" wrap="square" lIns="121875" tIns="121875" rIns="121875" bIns="121875" anchor="ctr" anchorCtr="0">
            <a:noAutofit/>
          </a:bodyPr>
          <a:lstStyle/>
          <a:p>
            <a:pPr marL="0" lvl="0" indent="0">
              <a:spcBef>
                <a:spcPts val="0"/>
              </a:spcBef>
              <a:spcAft>
                <a:spcPts val="0"/>
              </a:spcAft>
              <a:buNone/>
            </a:pPr>
            <a:endParaRPr/>
          </a:p>
        </p:txBody>
      </p:sp>
      <p:sp>
        <p:nvSpPr>
          <p:cNvPr id="137" name="Google Shape;137;p18"/>
          <p:cNvSpPr txBox="1">
            <a:spLocks noGrp="1"/>
          </p:cNvSpPr>
          <p:nvPr>
            <p:ph type="body" idx="4294967295"/>
          </p:nvPr>
        </p:nvSpPr>
        <p:spPr>
          <a:xfrm>
            <a:off x="418075" y="1132251"/>
            <a:ext cx="2257200" cy="314400"/>
          </a:xfrm>
          <a:prstGeom prst="rect">
            <a:avLst/>
          </a:prstGeom>
        </p:spPr>
        <p:txBody>
          <a:bodyPr spcFirstLastPara="1" wrap="square" lIns="91425" tIns="91425" rIns="91425" bIns="91425" anchor="ctr" anchorCtr="0">
            <a:noAutofit/>
          </a:bodyPr>
          <a:lstStyle/>
          <a:p>
            <a:pPr marL="0" lvl="0" indent="0">
              <a:lnSpc>
                <a:spcPct val="100000"/>
              </a:lnSpc>
              <a:spcBef>
                <a:spcPts val="0"/>
              </a:spcBef>
              <a:spcAft>
                <a:spcPts val="0"/>
              </a:spcAft>
              <a:buNone/>
            </a:pPr>
            <a:r>
              <a:rPr lang="en">
                <a:solidFill>
                  <a:schemeClr val="lt1"/>
                </a:solidFill>
              </a:rPr>
              <a:t>Upbringing</a:t>
            </a:r>
            <a:endParaRPr>
              <a:solidFill>
                <a:schemeClr val="lt1"/>
              </a:solidFill>
            </a:endParaRPr>
          </a:p>
        </p:txBody>
      </p:sp>
      <p:sp>
        <p:nvSpPr>
          <p:cNvPr id="138" name="Google Shape;138;p18"/>
          <p:cNvSpPr txBox="1">
            <a:spLocks noGrp="1"/>
          </p:cNvSpPr>
          <p:nvPr>
            <p:ph type="body" idx="4294967295"/>
          </p:nvPr>
        </p:nvSpPr>
        <p:spPr>
          <a:xfrm>
            <a:off x="428600" y="1819675"/>
            <a:ext cx="2328600" cy="2650800"/>
          </a:xfrm>
          <a:prstGeom prst="rect">
            <a:avLst/>
          </a:prstGeom>
          <a:ln w="19050" cap="flat" cmpd="sng">
            <a:solidFill>
              <a:srgbClr val="0000FF"/>
            </a:solidFill>
            <a:prstDash val="solid"/>
            <a:round/>
            <a:headEnd type="none" w="sm" len="sm"/>
            <a:tailEnd type="none" w="sm" len="sm"/>
          </a:ln>
        </p:spPr>
        <p:txBody>
          <a:bodyPr spcFirstLastPara="1" wrap="square" lIns="91425" tIns="91425" rIns="91425" bIns="91425" anchor="t" anchorCtr="0">
            <a:noAutofit/>
          </a:bodyPr>
          <a:lstStyle/>
          <a:p>
            <a:pPr marL="0" lvl="0" indent="0">
              <a:spcBef>
                <a:spcPts val="0"/>
              </a:spcBef>
              <a:spcAft>
                <a:spcPts val="0"/>
              </a:spcAft>
              <a:buNone/>
            </a:pPr>
            <a:r>
              <a:rPr lang="en" sz="1600" b="1"/>
              <a:t>What were you taught about ethics?</a:t>
            </a:r>
            <a:endParaRPr sz="1600" b="1"/>
          </a:p>
          <a:p>
            <a:pPr marL="0" lvl="0" indent="0" rtl="0">
              <a:spcBef>
                <a:spcPts val="800"/>
              </a:spcBef>
              <a:spcAft>
                <a:spcPts val="0"/>
              </a:spcAft>
              <a:buNone/>
            </a:pPr>
            <a:r>
              <a:rPr lang="en" sz="1600"/>
              <a:t>Were there certain values your parents instilled that you remember?</a:t>
            </a:r>
            <a:endParaRPr sz="1600"/>
          </a:p>
          <a:p>
            <a:pPr marL="0" lvl="0" indent="0">
              <a:spcBef>
                <a:spcPts val="800"/>
              </a:spcBef>
              <a:spcAft>
                <a:spcPts val="800"/>
              </a:spcAft>
              <a:buNone/>
            </a:pPr>
            <a:endParaRPr sz="1600"/>
          </a:p>
        </p:txBody>
      </p:sp>
      <p:sp>
        <p:nvSpPr>
          <p:cNvPr id="139" name="Google Shape;139;p18"/>
          <p:cNvSpPr/>
          <p:nvPr/>
        </p:nvSpPr>
        <p:spPr>
          <a:xfrm>
            <a:off x="3044777" y="985550"/>
            <a:ext cx="2760600" cy="607800"/>
          </a:xfrm>
          <a:prstGeom prst="chevron">
            <a:avLst>
              <a:gd name="adj" fmla="val 50000"/>
            </a:avLst>
          </a:prstGeom>
          <a:solidFill>
            <a:schemeClr val="dk1"/>
          </a:solidFill>
          <a:ln>
            <a:noFill/>
          </a:ln>
        </p:spPr>
        <p:txBody>
          <a:bodyPr spcFirstLastPara="1" wrap="square" lIns="121875" tIns="121875" rIns="121875" bIns="121875" anchor="ctr" anchorCtr="0">
            <a:noAutofit/>
          </a:bodyPr>
          <a:lstStyle/>
          <a:p>
            <a:pPr marL="0" lvl="0" indent="0">
              <a:spcBef>
                <a:spcPts val="0"/>
              </a:spcBef>
              <a:spcAft>
                <a:spcPts val="0"/>
              </a:spcAft>
              <a:buNone/>
            </a:pPr>
            <a:endParaRPr/>
          </a:p>
        </p:txBody>
      </p:sp>
      <p:sp>
        <p:nvSpPr>
          <p:cNvPr id="140" name="Google Shape;140;p18"/>
          <p:cNvSpPr txBox="1">
            <a:spLocks noGrp="1"/>
          </p:cNvSpPr>
          <p:nvPr>
            <p:ph type="body" idx="4294967295"/>
          </p:nvPr>
        </p:nvSpPr>
        <p:spPr>
          <a:xfrm>
            <a:off x="3353775" y="1132251"/>
            <a:ext cx="2257200" cy="314400"/>
          </a:xfrm>
          <a:prstGeom prst="rect">
            <a:avLst/>
          </a:prstGeom>
        </p:spPr>
        <p:txBody>
          <a:bodyPr spcFirstLastPara="1" wrap="square" lIns="91425" tIns="91425" rIns="91425" bIns="91425" anchor="ctr" anchorCtr="0">
            <a:noAutofit/>
          </a:bodyPr>
          <a:lstStyle/>
          <a:p>
            <a:pPr marL="0" lvl="0" indent="0">
              <a:lnSpc>
                <a:spcPct val="100000"/>
              </a:lnSpc>
              <a:spcBef>
                <a:spcPts val="0"/>
              </a:spcBef>
              <a:spcAft>
                <a:spcPts val="0"/>
              </a:spcAft>
              <a:buNone/>
            </a:pPr>
            <a:r>
              <a:rPr lang="en">
                <a:solidFill>
                  <a:schemeClr val="lt1"/>
                </a:solidFill>
              </a:rPr>
              <a:t>Education</a:t>
            </a:r>
            <a:endParaRPr>
              <a:solidFill>
                <a:schemeClr val="lt1"/>
              </a:solidFill>
            </a:endParaRPr>
          </a:p>
        </p:txBody>
      </p:sp>
      <p:sp>
        <p:nvSpPr>
          <p:cNvPr id="141" name="Google Shape;141;p18"/>
          <p:cNvSpPr txBox="1">
            <a:spLocks noGrp="1"/>
          </p:cNvSpPr>
          <p:nvPr>
            <p:ph type="body" idx="4294967295"/>
          </p:nvPr>
        </p:nvSpPr>
        <p:spPr>
          <a:xfrm>
            <a:off x="3239175" y="1819675"/>
            <a:ext cx="2371800" cy="2650800"/>
          </a:xfrm>
          <a:prstGeom prst="rect">
            <a:avLst/>
          </a:prstGeom>
          <a:ln w="19050" cap="flat" cmpd="sng">
            <a:solidFill>
              <a:srgbClr val="0000FF"/>
            </a:solidFill>
            <a:prstDash val="solid"/>
            <a:round/>
            <a:headEnd type="none" w="sm" len="sm"/>
            <a:tailEnd type="none" w="sm" len="sm"/>
          </a:ln>
        </p:spPr>
        <p:txBody>
          <a:bodyPr spcFirstLastPara="1" wrap="square" lIns="91425" tIns="91425" rIns="91425" bIns="91425" anchor="t" anchorCtr="0">
            <a:noAutofit/>
          </a:bodyPr>
          <a:lstStyle/>
          <a:p>
            <a:pPr marL="0" lvl="0" indent="0">
              <a:spcBef>
                <a:spcPts val="0"/>
              </a:spcBef>
              <a:spcAft>
                <a:spcPts val="0"/>
              </a:spcAft>
              <a:buNone/>
            </a:pPr>
            <a:r>
              <a:rPr lang="en" sz="1600" b="1"/>
              <a:t>What did you learn in college about ethics?</a:t>
            </a:r>
            <a:endParaRPr sz="1600" b="1"/>
          </a:p>
          <a:p>
            <a:pPr marL="0" lvl="0" indent="0" rtl="0">
              <a:spcBef>
                <a:spcPts val="800"/>
              </a:spcBef>
              <a:spcAft>
                <a:spcPts val="0"/>
              </a:spcAft>
              <a:buNone/>
            </a:pPr>
            <a:r>
              <a:rPr lang="en" sz="1600"/>
              <a:t>Did any of your courses teach ethics? </a:t>
            </a:r>
            <a:endParaRPr sz="1600"/>
          </a:p>
          <a:p>
            <a:pPr marL="0" lvl="0" indent="0" rtl="0">
              <a:spcBef>
                <a:spcPts val="800"/>
              </a:spcBef>
              <a:spcAft>
                <a:spcPts val="0"/>
              </a:spcAft>
              <a:buNone/>
            </a:pPr>
            <a:r>
              <a:rPr lang="en" sz="1600"/>
              <a:t>Were any potential scenarios that you might face shared with you?</a:t>
            </a:r>
            <a:endParaRPr sz="1600"/>
          </a:p>
          <a:p>
            <a:pPr marL="0" lvl="0" indent="0">
              <a:spcBef>
                <a:spcPts val="800"/>
              </a:spcBef>
              <a:spcAft>
                <a:spcPts val="800"/>
              </a:spcAft>
              <a:buNone/>
            </a:pPr>
            <a:endParaRPr sz="1600"/>
          </a:p>
        </p:txBody>
      </p:sp>
      <p:sp>
        <p:nvSpPr>
          <p:cNvPr id="142" name="Google Shape;142;p18"/>
          <p:cNvSpPr/>
          <p:nvPr/>
        </p:nvSpPr>
        <p:spPr>
          <a:xfrm>
            <a:off x="5902877" y="985550"/>
            <a:ext cx="2760600" cy="607800"/>
          </a:xfrm>
          <a:prstGeom prst="chevron">
            <a:avLst>
              <a:gd name="adj" fmla="val 50000"/>
            </a:avLst>
          </a:prstGeom>
          <a:solidFill>
            <a:schemeClr val="dk1"/>
          </a:solidFill>
          <a:ln>
            <a:noFill/>
          </a:ln>
        </p:spPr>
        <p:txBody>
          <a:bodyPr spcFirstLastPara="1" wrap="square" lIns="121875" tIns="121875" rIns="121875" bIns="121875" anchor="ctr" anchorCtr="0">
            <a:noAutofit/>
          </a:bodyPr>
          <a:lstStyle/>
          <a:p>
            <a:pPr marL="0" lvl="0" indent="0">
              <a:spcBef>
                <a:spcPts val="0"/>
              </a:spcBef>
              <a:spcAft>
                <a:spcPts val="0"/>
              </a:spcAft>
              <a:buNone/>
            </a:pPr>
            <a:endParaRPr/>
          </a:p>
        </p:txBody>
      </p:sp>
      <p:sp>
        <p:nvSpPr>
          <p:cNvPr id="143" name="Google Shape;143;p18"/>
          <p:cNvSpPr txBox="1">
            <a:spLocks noGrp="1"/>
          </p:cNvSpPr>
          <p:nvPr>
            <p:ph type="body" idx="4294967295"/>
          </p:nvPr>
        </p:nvSpPr>
        <p:spPr>
          <a:xfrm>
            <a:off x="6174883" y="1132251"/>
            <a:ext cx="2257200" cy="314400"/>
          </a:xfrm>
          <a:prstGeom prst="rect">
            <a:avLst/>
          </a:prstGeom>
        </p:spPr>
        <p:txBody>
          <a:bodyPr spcFirstLastPara="1" wrap="square" lIns="91425" tIns="91425" rIns="91425" bIns="91425" anchor="ctr" anchorCtr="0">
            <a:noAutofit/>
          </a:bodyPr>
          <a:lstStyle/>
          <a:p>
            <a:pPr marL="0" lvl="0" indent="0">
              <a:lnSpc>
                <a:spcPct val="100000"/>
              </a:lnSpc>
              <a:spcBef>
                <a:spcPts val="0"/>
              </a:spcBef>
              <a:spcAft>
                <a:spcPts val="0"/>
              </a:spcAft>
              <a:buNone/>
            </a:pPr>
            <a:r>
              <a:rPr lang="en">
                <a:solidFill>
                  <a:schemeClr val="lt1"/>
                </a:solidFill>
              </a:rPr>
              <a:t>Employment</a:t>
            </a:r>
            <a:endParaRPr>
              <a:solidFill>
                <a:schemeClr val="lt1"/>
              </a:solidFill>
            </a:endParaRPr>
          </a:p>
        </p:txBody>
      </p:sp>
      <p:sp>
        <p:nvSpPr>
          <p:cNvPr id="144" name="Google Shape;144;p18"/>
          <p:cNvSpPr txBox="1">
            <a:spLocks noGrp="1"/>
          </p:cNvSpPr>
          <p:nvPr>
            <p:ph type="body" idx="4294967295"/>
          </p:nvPr>
        </p:nvSpPr>
        <p:spPr>
          <a:xfrm>
            <a:off x="6092951" y="1819675"/>
            <a:ext cx="2471700" cy="2650800"/>
          </a:xfrm>
          <a:prstGeom prst="rect">
            <a:avLst/>
          </a:prstGeom>
          <a:ln w="19050" cap="flat" cmpd="sng">
            <a:solidFill>
              <a:srgbClr val="0000FF"/>
            </a:solidFill>
            <a:prstDash val="solid"/>
            <a:round/>
            <a:headEnd type="none" w="sm" len="sm"/>
            <a:tailEnd type="none" w="sm" len="sm"/>
          </a:ln>
        </p:spPr>
        <p:txBody>
          <a:bodyPr spcFirstLastPara="1" wrap="square" lIns="91425" tIns="91425" rIns="91425" bIns="91425" anchor="t" anchorCtr="0">
            <a:noAutofit/>
          </a:bodyPr>
          <a:lstStyle/>
          <a:p>
            <a:pPr marL="0" lvl="0" indent="0" rtl="0">
              <a:spcBef>
                <a:spcPts val="0"/>
              </a:spcBef>
              <a:spcAft>
                <a:spcPts val="0"/>
              </a:spcAft>
              <a:buNone/>
            </a:pPr>
            <a:r>
              <a:rPr lang="en" sz="1600" b="1"/>
              <a:t>What training have you gotten on ethics?</a:t>
            </a:r>
            <a:endParaRPr sz="1600" b="1"/>
          </a:p>
          <a:p>
            <a:pPr marL="0" lvl="0" indent="0" rtl="0">
              <a:spcBef>
                <a:spcPts val="800"/>
              </a:spcBef>
              <a:spcAft>
                <a:spcPts val="0"/>
              </a:spcAft>
              <a:buNone/>
            </a:pPr>
            <a:r>
              <a:rPr lang="en" sz="1600"/>
              <a:t>Have you followed any codes of ethics for organizations? </a:t>
            </a:r>
            <a:endParaRPr sz="1600"/>
          </a:p>
          <a:p>
            <a:pPr marL="0" lvl="0" indent="0">
              <a:spcBef>
                <a:spcPts val="800"/>
              </a:spcBef>
              <a:spcAft>
                <a:spcPts val="800"/>
              </a:spcAft>
              <a:buNone/>
            </a:pPr>
            <a:r>
              <a:rPr lang="en" sz="1600"/>
              <a:t>Are you aware of what constitutes “crossing the line”?</a:t>
            </a:r>
            <a:endParaRPr sz="1600"/>
          </a:p>
        </p:txBody>
      </p:sp>
      <p:sp>
        <p:nvSpPr>
          <p:cNvPr id="145" name="Google Shape;145;p18"/>
          <p:cNvSpPr txBox="1"/>
          <p:nvPr/>
        </p:nvSpPr>
        <p:spPr>
          <a:xfrm>
            <a:off x="216700" y="4478775"/>
            <a:ext cx="8615400" cy="6078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1800">
                <a:solidFill>
                  <a:srgbClr val="0000FF"/>
                </a:solidFill>
              </a:rPr>
              <a:t>Decision-making processes develop over the lifetime of a person and are affected by experience. </a:t>
            </a:r>
            <a:endParaRPr sz="1800">
              <a:solidFill>
                <a:srgbClr val="0000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9"/>
          <p:cNvSpPr txBox="1">
            <a:spLocks noGrp="1"/>
          </p:cNvSpPr>
          <p:nvPr>
            <p:ph type="title"/>
          </p:nvPr>
        </p:nvSpPr>
        <p:spPr>
          <a:xfrm>
            <a:off x="265500" y="328400"/>
            <a:ext cx="4045200" cy="4575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2400"/>
          </a:p>
          <a:p>
            <a:pPr marL="0" lvl="0" indent="0">
              <a:spcBef>
                <a:spcPts val="0"/>
              </a:spcBef>
              <a:spcAft>
                <a:spcPts val="0"/>
              </a:spcAft>
              <a:buNone/>
            </a:pPr>
            <a:r>
              <a:rPr lang="en" sz="2400"/>
              <a:t>Ethics Definition:</a:t>
            </a:r>
            <a:endParaRPr sz="2400"/>
          </a:p>
          <a:p>
            <a:pPr marL="0" lvl="0" indent="0">
              <a:spcBef>
                <a:spcPts val="0"/>
              </a:spcBef>
              <a:spcAft>
                <a:spcPts val="0"/>
              </a:spcAft>
              <a:buNone/>
            </a:pPr>
            <a:endParaRPr sz="2400"/>
          </a:p>
          <a:p>
            <a:pPr marL="0" lvl="0" indent="0">
              <a:spcBef>
                <a:spcPts val="0"/>
              </a:spcBef>
              <a:spcAft>
                <a:spcPts val="0"/>
              </a:spcAft>
              <a:buNone/>
            </a:pPr>
            <a:r>
              <a:rPr lang="en" sz="2400"/>
              <a:t>The system or code of morals of a particular person, religion, group, or profession</a:t>
            </a:r>
            <a:endParaRPr sz="2400"/>
          </a:p>
          <a:p>
            <a:pPr marL="0" lvl="0" indent="0" algn="l">
              <a:spcBef>
                <a:spcPts val="0"/>
              </a:spcBef>
              <a:spcAft>
                <a:spcPts val="0"/>
              </a:spcAft>
              <a:buNone/>
            </a:pPr>
            <a:endParaRPr sz="2400"/>
          </a:p>
          <a:p>
            <a:pPr marL="0" lvl="0" indent="0">
              <a:spcBef>
                <a:spcPts val="0"/>
              </a:spcBef>
              <a:spcAft>
                <a:spcPts val="0"/>
              </a:spcAft>
              <a:buNone/>
            </a:pPr>
            <a:r>
              <a:rPr lang="en" sz="2400"/>
              <a:t>“The problem is we don’t realize the ethical implications of an interaction.” </a:t>
            </a:r>
            <a:r>
              <a:rPr lang="en" sz="2200"/>
              <a:t>(Mackenzie)</a:t>
            </a:r>
            <a:endParaRPr sz="2200"/>
          </a:p>
          <a:p>
            <a:pPr marL="0" lvl="0" indent="0">
              <a:spcBef>
                <a:spcPts val="0"/>
              </a:spcBef>
              <a:spcAft>
                <a:spcPts val="0"/>
              </a:spcAft>
              <a:buNone/>
            </a:pPr>
            <a:endParaRPr sz="2400"/>
          </a:p>
        </p:txBody>
      </p:sp>
      <p:sp>
        <p:nvSpPr>
          <p:cNvPr id="151" name="Google Shape;151;p19"/>
          <p:cNvSpPr txBox="1">
            <a:spLocks noGrp="1"/>
          </p:cNvSpPr>
          <p:nvPr>
            <p:ph type="body" idx="2"/>
          </p:nvPr>
        </p:nvSpPr>
        <p:spPr>
          <a:xfrm>
            <a:off x="6847150" y="1606395"/>
            <a:ext cx="1179600" cy="2865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sz="1300">
                <a:solidFill>
                  <a:schemeClr val="dk1"/>
                </a:solidFill>
              </a:rPr>
              <a:t>max goth</a:t>
            </a:r>
            <a:endParaRPr sz="1300">
              <a:solidFill>
                <a:schemeClr val="dk1"/>
              </a:solidFill>
            </a:endParaRPr>
          </a:p>
        </p:txBody>
      </p:sp>
      <p:sp>
        <p:nvSpPr>
          <p:cNvPr id="152" name="Google Shape;152;p19"/>
          <p:cNvSpPr txBox="1"/>
          <p:nvPr/>
        </p:nvSpPr>
        <p:spPr>
          <a:xfrm>
            <a:off x="4850375" y="410300"/>
            <a:ext cx="4045200" cy="1482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endParaRPr sz="2400">
              <a:solidFill>
                <a:schemeClr val="lt1"/>
              </a:solidFill>
            </a:endParaRPr>
          </a:p>
          <a:p>
            <a:pPr marL="0" lvl="0" indent="0" algn="ctr">
              <a:spcBef>
                <a:spcPts val="0"/>
              </a:spcBef>
              <a:spcAft>
                <a:spcPts val="0"/>
              </a:spcAft>
              <a:buNone/>
            </a:pPr>
            <a:r>
              <a:rPr lang="en" sz="2400">
                <a:solidFill>
                  <a:schemeClr val="lt1"/>
                </a:solidFill>
              </a:rPr>
              <a:t>Sound decision-making skills are the essence of the ethical process.</a:t>
            </a:r>
            <a:endParaRPr sz="2400">
              <a:solidFill>
                <a:schemeClr val="lt1"/>
              </a:solidFill>
            </a:endParaRPr>
          </a:p>
        </p:txBody>
      </p:sp>
      <p:pic>
        <p:nvPicPr>
          <p:cNvPr id="153" name="Google Shape;153;p19"/>
          <p:cNvPicPr preferRelativeResize="0"/>
          <p:nvPr/>
        </p:nvPicPr>
        <p:blipFill>
          <a:blip r:embed="rId3">
            <a:alphaModFix/>
          </a:blip>
          <a:stretch>
            <a:fillRect/>
          </a:stretch>
        </p:blipFill>
        <p:spPr>
          <a:xfrm>
            <a:off x="5225150" y="2102320"/>
            <a:ext cx="3295650" cy="23717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0"/>
          <p:cNvSpPr txBox="1">
            <a:spLocks noGrp="1"/>
          </p:cNvSpPr>
          <p:nvPr>
            <p:ph type="title"/>
          </p:nvPr>
        </p:nvSpPr>
        <p:spPr>
          <a:xfrm>
            <a:off x="403925" y="281975"/>
            <a:ext cx="5697600" cy="838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3600"/>
              <a:t>Why ethics discussions </a:t>
            </a:r>
            <a:endParaRPr sz="3600"/>
          </a:p>
          <a:p>
            <a:pPr marL="0" lvl="0" indent="0">
              <a:spcBef>
                <a:spcPts val="0"/>
              </a:spcBef>
              <a:spcAft>
                <a:spcPts val="0"/>
              </a:spcAft>
              <a:buNone/>
            </a:pPr>
            <a:r>
              <a:rPr lang="en" sz="3600"/>
              <a:t>are needed:</a:t>
            </a:r>
            <a:endParaRPr sz="3600"/>
          </a:p>
        </p:txBody>
      </p:sp>
      <p:sp>
        <p:nvSpPr>
          <p:cNvPr id="159" name="Google Shape;159;p20"/>
          <p:cNvSpPr txBox="1"/>
          <p:nvPr/>
        </p:nvSpPr>
        <p:spPr>
          <a:xfrm>
            <a:off x="433375" y="1277325"/>
            <a:ext cx="8085900" cy="3706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000">
                <a:solidFill>
                  <a:srgbClr val="6D9EEB"/>
                </a:solidFill>
              </a:rPr>
              <a:t>What if you are asked to change a student’s grade? </a:t>
            </a:r>
            <a:endParaRPr sz="3000">
              <a:solidFill>
                <a:srgbClr val="6D9EEB"/>
              </a:solidFill>
            </a:endParaRPr>
          </a:p>
          <a:p>
            <a:pPr marL="0" lvl="0" indent="0" algn="ctr" rtl="0">
              <a:spcBef>
                <a:spcPts val="0"/>
              </a:spcBef>
              <a:spcAft>
                <a:spcPts val="0"/>
              </a:spcAft>
              <a:buNone/>
            </a:pPr>
            <a:r>
              <a:rPr lang="en" sz="3000">
                <a:solidFill>
                  <a:srgbClr val="6D9EEB"/>
                </a:solidFill>
              </a:rPr>
              <a:t>How would you handle learning a co-worker misused club funds?</a:t>
            </a:r>
            <a:endParaRPr sz="3000">
              <a:solidFill>
                <a:srgbClr val="6D9EEB"/>
              </a:solidFill>
            </a:endParaRPr>
          </a:p>
          <a:p>
            <a:pPr marL="0" lvl="0" indent="0" algn="ctr" rtl="0">
              <a:spcBef>
                <a:spcPts val="0"/>
              </a:spcBef>
              <a:spcAft>
                <a:spcPts val="0"/>
              </a:spcAft>
              <a:buNone/>
            </a:pPr>
            <a:r>
              <a:rPr lang="en" sz="3000">
                <a:solidFill>
                  <a:srgbClr val="6D9EEB"/>
                </a:solidFill>
              </a:rPr>
              <a:t>What if an administrator asked you to falsify data? </a:t>
            </a:r>
            <a:endParaRPr sz="3000">
              <a:solidFill>
                <a:srgbClr val="6D9EEB"/>
              </a:solidFill>
            </a:endParaRPr>
          </a:p>
          <a:p>
            <a:pPr marL="0" lvl="0" indent="0" algn="ctr">
              <a:spcBef>
                <a:spcPts val="0"/>
              </a:spcBef>
              <a:spcAft>
                <a:spcPts val="0"/>
              </a:spcAft>
              <a:buNone/>
            </a:pPr>
            <a:r>
              <a:rPr lang="en" sz="3000">
                <a:solidFill>
                  <a:srgbClr val="6D9EEB"/>
                </a:solidFill>
              </a:rPr>
              <a:t>What if a team player lets you do all the work and takes credit?</a:t>
            </a:r>
            <a:endParaRPr sz="3000">
              <a:solidFill>
                <a:srgbClr val="6D9EEB"/>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Consider this scenario:</a:t>
            </a:r>
            <a:endParaRPr/>
          </a:p>
        </p:txBody>
      </p:sp>
      <p:sp>
        <p:nvSpPr>
          <p:cNvPr id="165" name="Google Shape;165;p21"/>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Sitting in a restaurant, a parent overheard a conversation from a lady who volunteered at a school. She discussed how a particular student was always texting on her cell phone, dressed like a “slut” and cursed like a sailor. The parent was very angry and called the principal to report what she had heard. The principal asked the school staff to speak with the volunteer to remind her of the rule of confidentiality. Instead of speaking directly to the volunteer whose name was mentioned, a blanket statement was sent out through email to all volunteers reminding them of the rules. When asked about the status of the situation later, the school staff told the principal that it had all been taken care of. </a:t>
            </a:r>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2315</Words>
  <Application>Microsoft Office PowerPoint</Application>
  <PresentationFormat>On-screen Show (16:9)</PresentationFormat>
  <Paragraphs>198</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Roboto</vt:lpstr>
      <vt:lpstr>Verdana</vt:lpstr>
      <vt:lpstr>Geometric</vt:lpstr>
      <vt:lpstr>CLAIBORNE COUNTY SCHOOLS  Ethics Training</vt:lpstr>
      <vt:lpstr>Why Do I Need This Training?</vt:lpstr>
      <vt:lpstr>Teacher Code of Ethics</vt:lpstr>
      <vt:lpstr>Ethics</vt:lpstr>
      <vt:lpstr>“Ethics”-how do you define it?</vt:lpstr>
      <vt:lpstr>Background Influence</vt:lpstr>
      <vt:lpstr> Ethics Definition:  The system or code of morals of a particular person, religion, group, or profession  “The problem is we don’t realize the ethical implications of an interaction.” (Mackenzie) </vt:lpstr>
      <vt:lpstr>Why ethics discussions  are needed:</vt:lpstr>
      <vt:lpstr>Consider this scenario:</vt:lpstr>
      <vt:lpstr>Ethical Challenges in Education</vt:lpstr>
      <vt:lpstr>Another scenario: </vt:lpstr>
      <vt:lpstr>4 Rules to Live By</vt:lpstr>
      <vt:lpstr>4 Rules to Live By</vt:lpstr>
      <vt:lpstr>Ethical Relationships</vt:lpstr>
      <vt:lpstr>Educator to Students</vt:lpstr>
      <vt:lpstr>Educator to Parents</vt:lpstr>
      <vt:lpstr>Educator to Educator</vt:lpstr>
      <vt:lpstr>Educator to Administrator</vt:lpstr>
      <vt:lpstr>Scenario</vt:lpstr>
      <vt:lpstr>Resolution</vt:lpstr>
      <vt:lpstr>Social Media</vt:lpstr>
      <vt:lpstr>Sticky Issues to Avoid</vt:lpstr>
      <vt:lpstr>Sticky Issues to Avoid</vt:lpstr>
      <vt:lpstr>Remain Professional in ALL Aspects of Your Profession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Cultural Competence</dc:title>
  <dc:creator>Georgia</dc:creator>
  <cp:lastModifiedBy>Joy</cp:lastModifiedBy>
  <cp:revision>7</cp:revision>
  <dcterms:modified xsi:type="dcterms:W3CDTF">2019-04-01T15:49:53Z</dcterms:modified>
</cp:coreProperties>
</file>